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notesMasterIdLst>
    <p:notesMasterId r:id="rId36"/>
  </p:notesMasterIdLst>
  <p:sldIdLst>
    <p:sldId id="256" r:id="rId2"/>
    <p:sldId id="276" r:id="rId3"/>
    <p:sldId id="261" r:id="rId4"/>
    <p:sldId id="281" r:id="rId5"/>
    <p:sldId id="282" r:id="rId6"/>
    <p:sldId id="277" r:id="rId7"/>
    <p:sldId id="278" r:id="rId8"/>
    <p:sldId id="257" r:id="rId9"/>
    <p:sldId id="286" r:id="rId10"/>
    <p:sldId id="289" r:id="rId11"/>
    <p:sldId id="296" r:id="rId12"/>
    <p:sldId id="297" r:id="rId13"/>
    <p:sldId id="270" r:id="rId14"/>
    <p:sldId id="279" r:id="rId15"/>
    <p:sldId id="259" r:id="rId16"/>
    <p:sldId id="260" r:id="rId17"/>
    <p:sldId id="271" r:id="rId18"/>
    <p:sldId id="299" r:id="rId19"/>
    <p:sldId id="302" r:id="rId20"/>
    <p:sldId id="291" r:id="rId21"/>
    <p:sldId id="292" r:id="rId22"/>
    <p:sldId id="293" r:id="rId23"/>
    <p:sldId id="294" r:id="rId24"/>
    <p:sldId id="295" r:id="rId25"/>
    <p:sldId id="303" r:id="rId26"/>
    <p:sldId id="265" r:id="rId27"/>
    <p:sldId id="262" r:id="rId28"/>
    <p:sldId id="264" r:id="rId29"/>
    <p:sldId id="283" r:id="rId30"/>
    <p:sldId id="284" r:id="rId31"/>
    <p:sldId id="285" r:id="rId32"/>
    <p:sldId id="280" r:id="rId33"/>
    <p:sldId id="301" r:id="rId34"/>
    <p:sldId id="26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antha Balivada" initials="VB" lastIdx="1" clrIdx="0">
    <p:extLst>
      <p:ext uri="{19B8F6BF-5375-455C-9EA6-DF929625EA0E}">
        <p15:presenceInfo xmlns:p15="http://schemas.microsoft.com/office/powerpoint/2012/main" userId="fb70d7d3f974ca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4632" autoAdjust="0"/>
  </p:normalViewPr>
  <p:slideViewPr>
    <p:cSldViewPr snapToGrid="0">
      <p:cViewPr varScale="1">
        <p:scale>
          <a:sx n="45" d="100"/>
          <a:sy n="45" d="100"/>
        </p:scale>
        <p:origin x="24" y="7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67EFC-4A77-4DEE-A66A-16FCB341C9E3}" type="datetimeFigureOut">
              <a:rPr lang="en-IN" smtClean="0"/>
              <a:t>20-06-2022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9EB6F-9BC8-4569-9A60-E0A8F2AE23F2}" type="slidenum">
              <a:rPr lang="en-IN" smtClean="0"/>
              <a:t>‹#›</a:t>
            </a:fld>
            <a:endParaRPr lang="en-IN"/>
          </a:p>
        </p:txBody>
      </p:sp>
    </p:spTree>
    <p:extLst>
      <p:ext uri="{BB962C8B-B14F-4D97-AF65-F5344CB8AC3E}">
        <p14:creationId xmlns:p14="http://schemas.microsoft.com/office/powerpoint/2010/main" val="35456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C9EB6F-9BC8-4569-9A60-E0A8F2AE23F2}" type="slidenum">
              <a:rPr lang="en-IN" smtClean="0"/>
              <a:t>1</a:t>
            </a:fld>
            <a:endParaRPr lang="en-IN"/>
          </a:p>
        </p:txBody>
      </p:sp>
    </p:spTree>
    <p:extLst>
      <p:ext uri="{BB962C8B-B14F-4D97-AF65-F5344CB8AC3E}">
        <p14:creationId xmlns:p14="http://schemas.microsoft.com/office/powerpoint/2010/main" val="2409937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36D37D8-16F2-4942-859A-CA98AF448A82}" type="datetime1">
              <a:rPr lang="en-IN" smtClean="0"/>
              <a:t>20-06-2022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144352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F1448D-35B0-40DF-A87E-B88C2FEEA48D}"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71311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B45914-9646-460E-90AF-C862191F81D2}"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2363432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BD3CB4-042F-42F3-8969-70C43DB584EC}"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883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D2E33-3FAA-4249-B17B-84711C8D6646}"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1762339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C1BD8B-EBAE-44CC-84F5-BA9B8771D1C6}" type="datetime1">
              <a:rPr lang="en-IN" smtClean="0"/>
              <a:t>20-06-2022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1378671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D108EA-5580-43A5-856D-BFE078E66150}" type="datetime1">
              <a:rPr lang="en-IN" smtClean="0"/>
              <a:t>20-06-2022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952763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7FB70-2A92-4A15-B9FD-24EC0D69DDA7}"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860426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AE5C21-141F-4757-92F3-5951B92869E0}"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44329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493B5E-7FEF-43A3-AD70-F56F253060C1}"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935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59993D-1FEF-48D3-9CBD-F45BAC2F63BF}"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339578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6E7599-2704-4B88-98CD-5F06BB45550D}"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155391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938979-375E-4809-8C2D-3ED0F81E02E4}" type="datetime1">
              <a:rPr lang="en-IN" smtClean="0"/>
              <a:t>20-06-2022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5806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34879C-0F3C-455C-A2FE-D31829BD62AE}" type="datetime1">
              <a:rPr lang="en-IN" smtClean="0"/>
              <a:t>20-06-2022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317288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1106D-6492-4093-8F92-985BC4D7AE5C}" type="datetime1">
              <a:rPr lang="en-IN" smtClean="0"/>
              <a:t>20-06-2022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595945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3EF56-AB5B-40A9-8485-2AEED6256ECC}"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60092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5DACB2-8700-40C3-8B84-0A5A5F0507B7}"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494A7-FA0B-4C68-B8D9-388686FF8B48}" type="slidenum">
              <a:rPr lang="en-IN" smtClean="0"/>
              <a:t>‹#›</a:t>
            </a:fld>
            <a:endParaRPr lang="en-IN"/>
          </a:p>
        </p:txBody>
      </p:sp>
    </p:spTree>
    <p:extLst>
      <p:ext uri="{BB962C8B-B14F-4D97-AF65-F5344CB8AC3E}">
        <p14:creationId xmlns:p14="http://schemas.microsoft.com/office/powerpoint/2010/main" val="254411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A6F6D0-342A-4B03-8DF8-CD63C02BDDCF}" type="datetime1">
              <a:rPr lang="en-IN" smtClean="0"/>
              <a:t>20-06-2022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24494A7-FA0B-4C68-B8D9-388686FF8B48}" type="slidenum">
              <a:rPr lang="en-IN" smtClean="0"/>
              <a:t>‹#›</a:t>
            </a:fld>
            <a:endParaRPr lang="en-IN"/>
          </a:p>
        </p:txBody>
      </p:sp>
    </p:spTree>
    <p:extLst>
      <p:ext uri="{BB962C8B-B14F-4D97-AF65-F5344CB8AC3E}">
        <p14:creationId xmlns:p14="http://schemas.microsoft.com/office/powerpoint/2010/main" val="3639926164"/>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oi.org/10.1007/978-3-319-06811-4_1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E70F-24D9-4600-B52D-769BCD39BC76}"/>
              </a:ext>
            </a:extLst>
          </p:cNvPr>
          <p:cNvSpPr>
            <a:spLocks noGrp="1"/>
          </p:cNvSpPr>
          <p:nvPr>
            <p:ph type="ctrTitle"/>
          </p:nvPr>
        </p:nvSpPr>
        <p:spPr>
          <a:xfrm>
            <a:off x="177549" y="137899"/>
            <a:ext cx="11825057" cy="2153916"/>
          </a:xfrm>
        </p:spPr>
        <p:txBody>
          <a:bodyPr>
            <a:noAutofit/>
          </a:bodyPr>
          <a:lstStyle/>
          <a:p>
            <a:pPr algn="ctr"/>
            <a:r>
              <a:rPr lang="en-US" sz="4000" b="1" dirty="0">
                <a:solidFill>
                  <a:schemeClr val="accent3">
                    <a:lumMod val="60000"/>
                    <a:lumOff val="40000"/>
                  </a:schemeClr>
                </a:solidFill>
                <a:latin typeface="Times New Roman" panose="02020603050405020304" pitchFamily="18" charset="0"/>
                <a:cs typeface="Times New Roman" panose="02020603050405020304" pitchFamily="18" charset="0"/>
              </a:rPr>
              <a:t>A  NODE-LEVEL  SECURITY  ALGORITHM  FOR</a:t>
            </a:r>
            <a:br>
              <a:rPr lang="en-US" sz="4000" b="1" dirty="0">
                <a:solidFill>
                  <a:schemeClr val="accent3">
                    <a:lumMod val="60000"/>
                    <a:lumOff val="40000"/>
                  </a:schemeClr>
                </a:solidFill>
                <a:latin typeface="Times New Roman" panose="02020603050405020304" pitchFamily="18" charset="0"/>
                <a:cs typeface="Times New Roman" panose="02020603050405020304" pitchFamily="18" charset="0"/>
              </a:rPr>
            </a:br>
            <a:r>
              <a:rPr lang="en-US" sz="4000" b="1" dirty="0">
                <a:solidFill>
                  <a:schemeClr val="accent3">
                    <a:lumMod val="60000"/>
                    <a:lumOff val="40000"/>
                  </a:schemeClr>
                </a:solidFill>
                <a:latin typeface="Times New Roman" panose="02020603050405020304" pitchFamily="18" charset="0"/>
                <a:cs typeface="Times New Roman" panose="02020603050405020304" pitchFamily="18" charset="0"/>
              </a:rPr>
              <a:t> CLOUD  ASSISTED - IoT</a:t>
            </a:r>
            <a:br>
              <a:rPr lang="en-US" sz="4000" b="1" dirty="0">
                <a:solidFill>
                  <a:schemeClr val="accent3">
                    <a:lumMod val="60000"/>
                    <a:lumOff val="40000"/>
                  </a:schemeClr>
                </a:solidFill>
                <a:latin typeface="Times New Roman" panose="02020603050405020304" pitchFamily="18" charset="0"/>
                <a:cs typeface="Times New Roman" panose="02020603050405020304" pitchFamily="18" charset="0"/>
              </a:rPr>
            </a:br>
            <a:br>
              <a:rPr lang="en-US" sz="4000" b="1" dirty="0">
                <a:solidFill>
                  <a:schemeClr val="accent3">
                    <a:lumMod val="60000"/>
                    <a:lumOff val="40000"/>
                  </a:schemeClr>
                </a:solidFill>
                <a:latin typeface="Times New Roman" panose="02020603050405020304" pitchFamily="18" charset="0"/>
                <a:cs typeface="Times New Roman" panose="02020603050405020304" pitchFamily="18" charset="0"/>
              </a:rPr>
            </a:br>
            <a:r>
              <a:rPr lang="en-US" sz="2800" b="1" spc="0" dirty="0">
                <a:solidFill>
                  <a:schemeClr val="accent3">
                    <a:lumMod val="60000"/>
                    <a:lumOff val="40000"/>
                  </a:schemeClr>
                </a:solidFill>
                <a:effectLst/>
                <a:latin typeface="Times New Roman" panose="02020603050405020304" pitchFamily="18" charset="0"/>
                <a:cs typeface="Times New Roman" panose="02020603050405020304" pitchFamily="18" charset="0"/>
              </a:rPr>
              <a:t>Project Batch </a:t>
            </a:r>
            <a:r>
              <a:rPr lang="en-US" sz="2800" b="1" dirty="0">
                <a:solidFill>
                  <a:schemeClr val="accent3">
                    <a:lumMod val="60000"/>
                    <a:lumOff val="40000"/>
                  </a:schemeClr>
                </a:solidFill>
                <a:latin typeface="Times New Roman" panose="02020603050405020304" pitchFamily="18" charset="0"/>
                <a:cs typeface="Times New Roman" panose="02020603050405020304" pitchFamily="18" charset="0"/>
              </a:rPr>
              <a:t>- A14</a:t>
            </a:r>
            <a:br>
              <a:rPr lang="en-US" sz="2800" b="1" dirty="0">
                <a:solidFill>
                  <a:schemeClr val="accent3">
                    <a:lumMod val="60000"/>
                    <a:lumOff val="40000"/>
                  </a:schemeClr>
                </a:solidFill>
                <a:latin typeface="Times New Roman" panose="02020603050405020304" pitchFamily="18" charset="0"/>
                <a:cs typeface="Times New Roman" panose="02020603050405020304" pitchFamily="18" charset="0"/>
              </a:rPr>
            </a:br>
            <a:endParaRPr lang="en-IN" sz="4000" b="1" u="sng"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E805F65-C03B-4BDB-955B-351DB26FC2F2}"/>
              </a:ext>
            </a:extLst>
          </p:cNvPr>
          <p:cNvSpPr>
            <a:spLocks noGrp="1"/>
          </p:cNvSpPr>
          <p:nvPr>
            <p:ph type="subTitle" idx="1"/>
          </p:nvPr>
        </p:nvSpPr>
        <p:spPr>
          <a:xfrm>
            <a:off x="526577" y="2371078"/>
            <a:ext cx="11127005" cy="2153916"/>
          </a:xfrm>
        </p:spPr>
        <p:txBody>
          <a:bodyPr>
            <a:normAutofit fontScale="55000" lnSpcReduction="20000"/>
          </a:bodyPr>
          <a:lstStyle/>
          <a:p>
            <a:pPr algn="l"/>
            <a:r>
              <a:rPr lang="en-US" sz="3600" b="1" u="sng" dirty="0">
                <a:solidFill>
                  <a:schemeClr val="tx1"/>
                </a:solidFill>
                <a:latin typeface="Times New Roman" panose="02020603050405020304" pitchFamily="18" charset="0"/>
                <a:cs typeface="Times New Roman" panose="02020603050405020304" pitchFamily="18" charset="0"/>
              </a:rPr>
              <a:t>Project Members </a:t>
            </a:r>
            <a:r>
              <a:rPr lang="en-US" sz="3600" b="1" dirty="0">
                <a:solidFill>
                  <a:schemeClr val="tx1"/>
                </a:solidFill>
                <a:latin typeface="Times New Roman" panose="02020603050405020304" pitchFamily="18" charset="0"/>
                <a:cs typeface="Times New Roman" panose="02020603050405020304" pitchFamily="18" charset="0"/>
              </a:rPr>
              <a:t>                                                                                                       </a:t>
            </a:r>
            <a:r>
              <a:rPr lang="en-US" sz="3600" b="1" u="sng" dirty="0">
                <a:solidFill>
                  <a:schemeClr val="tx1"/>
                </a:solidFill>
                <a:latin typeface="Times New Roman" panose="02020603050405020304" pitchFamily="18" charset="0"/>
                <a:cs typeface="Times New Roman" panose="02020603050405020304" pitchFamily="18" charset="0"/>
              </a:rPr>
              <a:t> Project Guide                                                                        </a:t>
            </a:r>
          </a:p>
          <a:p>
            <a:pPr algn="l"/>
            <a:r>
              <a:rPr lang="en-US" sz="3600" dirty="0">
                <a:solidFill>
                  <a:schemeClr val="tx1"/>
                </a:solidFill>
                <a:latin typeface="Times New Roman" panose="02020603050405020304" pitchFamily="18" charset="0"/>
                <a:cs typeface="Times New Roman" panose="02020603050405020304" pitchFamily="18" charset="0"/>
              </a:rPr>
              <a:t>CH. Lakshmi Prasanna (18JG1A0517)					     Mr. S. Sumahasan</a:t>
            </a:r>
          </a:p>
          <a:p>
            <a:pPr algn="l"/>
            <a:r>
              <a:rPr lang="en-US" sz="3600" dirty="0">
                <a:solidFill>
                  <a:schemeClr val="tx1"/>
                </a:solidFill>
                <a:latin typeface="Times New Roman" panose="02020603050405020304" pitchFamily="18" charset="0"/>
                <a:cs typeface="Times New Roman" panose="02020603050405020304" pitchFamily="18" charset="0"/>
              </a:rPr>
              <a:t>G. Sireesha Devi (18JG1A0529)						     Assistant Professor</a:t>
            </a:r>
          </a:p>
          <a:p>
            <a:pPr algn="l"/>
            <a:r>
              <a:rPr lang="en-US" sz="3600" dirty="0">
                <a:solidFill>
                  <a:schemeClr val="tx1"/>
                </a:solidFill>
                <a:latin typeface="Times New Roman" panose="02020603050405020304" pitchFamily="18" charset="0"/>
                <a:cs typeface="Times New Roman" panose="02020603050405020304" pitchFamily="18" charset="0"/>
              </a:rPr>
              <a:t>K. Hanna Shiny (18JG1A0532)						     CSE Dept.</a:t>
            </a:r>
          </a:p>
          <a:p>
            <a:pPr algn="l"/>
            <a:r>
              <a:rPr lang="en-US" sz="3600" dirty="0">
                <a:solidFill>
                  <a:schemeClr val="tx1"/>
                </a:solidFill>
                <a:latin typeface="Times New Roman" panose="02020603050405020304" pitchFamily="18" charset="0"/>
                <a:cs typeface="Times New Roman" panose="02020603050405020304" pitchFamily="18" charset="0"/>
              </a:rPr>
              <a:t>B. Vasantha (18JG1A0508)</a:t>
            </a:r>
          </a:p>
          <a:p>
            <a:pPr algn="l"/>
            <a:endParaRPr lang="en-US" sz="3600" dirty="0">
              <a:solidFill>
                <a:schemeClr val="tx1"/>
              </a:solidFill>
              <a:latin typeface="Times New Roman" panose="02020603050405020304" pitchFamily="18" charset="0"/>
              <a:cs typeface="Times New Roman" panose="02020603050405020304" pitchFamily="18" charset="0"/>
            </a:endParaRPr>
          </a:p>
          <a:p>
            <a:endParaRPr lang="en-IN" sz="2000" b="1" u="sng"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F105EB-6096-488B-B961-BF76CF0511B5}"/>
              </a:ext>
            </a:extLst>
          </p:cNvPr>
          <p:cNvPicPr>
            <a:picLocks noChangeAspect="1"/>
          </p:cNvPicPr>
          <p:nvPr/>
        </p:nvPicPr>
        <p:blipFill>
          <a:blip r:embed="rId3"/>
          <a:stretch>
            <a:fillRect/>
          </a:stretch>
        </p:blipFill>
        <p:spPr>
          <a:xfrm>
            <a:off x="5136868" y="3429000"/>
            <a:ext cx="1906422" cy="1757780"/>
          </a:xfrm>
          <a:prstGeom prst="rect">
            <a:avLst/>
          </a:prstGeom>
        </p:spPr>
      </p:pic>
      <p:sp>
        <p:nvSpPr>
          <p:cNvPr id="9" name="TextBox 8">
            <a:extLst>
              <a:ext uri="{FF2B5EF4-FFF2-40B4-BE49-F238E27FC236}">
                <a16:creationId xmlns:a16="http://schemas.microsoft.com/office/drawing/2014/main" id="{33A838E9-3105-425D-A5F2-AEA960B8ED8F}"/>
              </a:ext>
            </a:extLst>
          </p:cNvPr>
          <p:cNvSpPr txBox="1"/>
          <p:nvPr/>
        </p:nvSpPr>
        <p:spPr>
          <a:xfrm>
            <a:off x="888202" y="5208893"/>
            <a:ext cx="10403753" cy="1569660"/>
          </a:xfrm>
          <a:prstGeom prst="rect">
            <a:avLst/>
          </a:prstGeom>
          <a:noFill/>
        </p:spPr>
        <p:txBody>
          <a:bodyPr wrap="square">
            <a:spAutoFit/>
          </a:bodyPr>
          <a:lstStyle/>
          <a:p>
            <a:pPr algn="ct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Department of Computer Science and Engineering</a:t>
            </a:r>
          </a:p>
          <a:p>
            <a:pPr algn="ct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GAYATRI VIDYA PARISHAD COLLEGE OF ENGINEERING FOR WOMEN</a:t>
            </a:r>
          </a:p>
          <a:p>
            <a:pPr algn="ct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[Approved by AICTE NEW DELHI, Affiliated to JNTUK Kakinada]</a:t>
            </a:r>
          </a:p>
          <a:p>
            <a:pPr algn="ct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[Accredited by National Board of Accreditation (NBA) for B. Tech. CSE &amp; IT- Valid from 2019-20 to 2021-22]</a:t>
            </a:r>
          </a:p>
          <a:p>
            <a:pPr algn="ctr"/>
            <a:r>
              <a:rPr lang="en-US" sz="1400" dirty="0" err="1">
                <a:latin typeface="Microsoft Sans Serif" panose="020B0604020202020204" pitchFamily="34" charset="0"/>
                <a:ea typeface="Microsoft Sans Serif" panose="020B0604020202020204" pitchFamily="34" charset="0"/>
                <a:cs typeface="Microsoft Sans Serif" panose="020B0604020202020204" pitchFamily="34" charset="0"/>
              </a:rPr>
              <a:t>Madhurawada</a:t>
            </a:r>
            <a:r>
              <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rPr>
              <a:t>, Visakhapatnam- 530048</a:t>
            </a:r>
          </a:p>
          <a:p>
            <a:pPr algn="ctr"/>
            <a:r>
              <a:rPr lang="en-US" sz="1400" b="1" dirty="0">
                <a:latin typeface="Microsoft Sans Serif" panose="020B0604020202020204" pitchFamily="34" charset="0"/>
                <a:ea typeface="Microsoft Sans Serif" panose="020B0604020202020204" pitchFamily="34" charset="0"/>
                <a:cs typeface="Microsoft Sans Serif" panose="020B0604020202020204" pitchFamily="34" charset="0"/>
              </a:rPr>
              <a:t>Academic Batch: 2018-2022</a:t>
            </a:r>
            <a:endParaRPr lang="en-IN" sz="1400" b="1" dirty="0"/>
          </a:p>
        </p:txBody>
      </p:sp>
      <p:sp>
        <p:nvSpPr>
          <p:cNvPr id="8" name="Slide Number Placeholder 7">
            <a:extLst>
              <a:ext uri="{FF2B5EF4-FFF2-40B4-BE49-F238E27FC236}">
                <a16:creationId xmlns:a16="http://schemas.microsoft.com/office/drawing/2014/main" id="{5F44BC6A-1E0A-40A4-8AB6-8E1F7EB3C472}"/>
              </a:ext>
            </a:extLst>
          </p:cNvPr>
          <p:cNvSpPr>
            <a:spLocks noGrp="1"/>
          </p:cNvSpPr>
          <p:nvPr>
            <p:ph type="sldNum" sz="quarter" idx="12"/>
          </p:nvPr>
        </p:nvSpPr>
        <p:spPr>
          <a:xfrm>
            <a:off x="11015133" y="6356351"/>
            <a:ext cx="987476" cy="365125"/>
          </a:xfrm>
        </p:spPr>
        <p:txBody>
          <a:bodyPr/>
          <a:lstStyle/>
          <a:p>
            <a:fld id="{224494A7-FA0B-4C68-B8D9-388686FF8B48}" type="slidenum">
              <a:rPr lang="en-IN" sz="3200" b="1" smtClean="0"/>
              <a:t>1</a:t>
            </a:fld>
            <a:endParaRPr lang="en-IN" sz="3200" b="1" dirty="0"/>
          </a:p>
        </p:txBody>
      </p:sp>
    </p:spTree>
    <p:extLst>
      <p:ext uri="{BB962C8B-B14F-4D97-AF65-F5344CB8AC3E}">
        <p14:creationId xmlns:p14="http://schemas.microsoft.com/office/powerpoint/2010/main" val="361457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5970-66CE-4ED9-8E40-D21A54438153}"/>
              </a:ext>
            </a:extLst>
          </p:cNvPr>
          <p:cNvSpPr>
            <a:spLocks noGrp="1"/>
          </p:cNvSpPr>
          <p:nvPr>
            <p:ph type="title"/>
          </p:nvPr>
        </p:nvSpPr>
        <p:spPr>
          <a:xfrm>
            <a:off x="1450392" y="245225"/>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EC ELGAMAL ALGORITHM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78515C-2A30-42CF-9E38-207C773F89D8}"/>
                  </a:ext>
                </a:extLst>
              </p:cNvPr>
              <p:cNvSpPr>
                <a:spLocks noGrp="1"/>
              </p:cNvSpPr>
              <p:nvPr>
                <p:ph idx="1"/>
              </p:nvPr>
            </p:nvSpPr>
            <p:spPr>
              <a:xfrm>
                <a:off x="1450391" y="1503054"/>
                <a:ext cx="9291215" cy="4644701"/>
              </a:xfrm>
            </p:spPr>
            <p:txBody>
              <a:bodyPr>
                <a:normAutofit fontScale="85000" lnSpcReduction="20000"/>
              </a:bodyPr>
              <a:lstStyle/>
              <a:p>
                <a:endParaRPr lang="en-IN" sz="1800" dirty="0">
                  <a:effectLst/>
                  <a:latin typeface="Times New Roman" panose="02020603050405020304" pitchFamily="18" charset="0"/>
                  <a:ea typeface="Calibri" panose="020F0502020204030204" pitchFamily="34" charset="0"/>
                </a:endParaRPr>
              </a:p>
              <a:p>
                <a:pPr algn="just"/>
                <a:r>
                  <a:rPr lang="en-US" dirty="0">
                    <a:solidFill>
                      <a:schemeClr val="tx1"/>
                    </a:solidFill>
                    <a:latin typeface="Times New Roman" panose="02020603050405020304" pitchFamily="18" charset="0"/>
                    <a:cs typeface="Times New Roman" panose="02020603050405020304" pitchFamily="18" charset="0"/>
                  </a:rPr>
                  <a:t>EC ElGamal is the short form for Elliptic Curve ElGamal which is one of the algorithms present in the elliptic curve cryptosystem.</a:t>
                </a:r>
              </a:p>
              <a:p>
                <a:pPr algn="just"/>
                <a:r>
                  <a:rPr lang="en-US" dirty="0">
                    <a:solidFill>
                      <a:schemeClr val="tx1"/>
                    </a:solidFill>
                    <a:latin typeface="Times New Roman" panose="02020603050405020304" pitchFamily="18" charset="0"/>
                    <a:cs typeface="Times New Roman" panose="02020603050405020304" pitchFamily="18" charset="0"/>
                  </a:rPr>
                  <a:t>We often use elliptic curves for public key cryptography tasks such as key exchange and digital signature tasks. Because these curves serve faster implementations than other trusted algorithms such as Diffie Hellman or RSA(Rivest-Shamir-Adleman). </a:t>
                </a:r>
              </a:p>
              <a:p>
                <a:pPr algn="just"/>
                <a:r>
                  <a:rPr lang="en-US" dirty="0">
                    <a:solidFill>
                      <a:schemeClr val="tx1"/>
                    </a:solidFill>
                    <a:latin typeface="Times New Roman" panose="02020603050405020304" pitchFamily="18" charset="0"/>
                    <a:cs typeface="Times New Roman" panose="02020603050405020304" pitchFamily="18" charset="0"/>
                  </a:rPr>
                  <a:t>Rarely, we can adapt elliptic curves for symmetric key encryption tasks. This idea is mainly based on ElGamal encryption schema and elliptic curves. </a:t>
                </a:r>
              </a:p>
              <a:p>
                <a:pPr algn="just"/>
                <a:r>
                  <a:rPr lang="en-US" dirty="0">
                    <a:solidFill>
                      <a:schemeClr val="tx1"/>
                    </a:solidFill>
                    <a:latin typeface="Times New Roman" panose="02020603050405020304" pitchFamily="18" charset="0"/>
                    <a:cs typeface="Times New Roman" panose="02020603050405020304" pitchFamily="18" charset="0"/>
                  </a:rPr>
                  <a:t>We will create a python implementation of this concept. All points on the elliptic curve can be mapped directly to an ASCII value. </a:t>
                </a:r>
              </a:p>
              <a:p>
                <a:pPr algn="just"/>
                <a:r>
                  <a:rPr lang="en-US" dirty="0">
                    <a:solidFill>
                      <a:schemeClr val="tx1"/>
                    </a:solidFill>
                    <a:latin typeface="Times New Roman" panose="02020603050405020304" pitchFamily="18" charset="0"/>
                    <a:cs typeface="Times New Roman" panose="02020603050405020304" pitchFamily="18" charset="0"/>
                  </a:rPr>
                  <a:t> Koblitz represents message as a point or a set of points on an elliptic curve.</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cs typeface="Times New Roman" panose="02020603050405020304" pitchFamily="18" charset="0"/>
                  </a:rPr>
                  <a:t> </a:t>
                </a:r>
                <a14:m>
                  <m:oMath xmlns:m="http://schemas.openxmlformats.org/officeDocument/2006/math">
                    <m:sSup>
                      <m:sSupPr>
                        <m:ctrlPr>
                          <a:rPr lang="en-US" sz="2800" i="1" smtClean="0">
                            <a:solidFill>
                              <a:schemeClr val="tx1"/>
                            </a:solidFill>
                            <a:latin typeface="Cambria Math" panose="02040503050406030204" pitchFamily="18" charset="0"/>
                            <a:cs typeface="Times New Roman" panose="02020603050405020304" pitchFamily="18" charset="0"/>
                          </a:rPr>
                        </m:ctrlPr>
                      </m:sSupPr>
                      <m:e>
                        <m:r>
                          <a:rPr lang="en-US" sz="2800" b="0" i="1" smtClean="0">
                            <a:solidFill>
                              <a:schemeClr val="tx1"/>
                            </a:solidFill>
                            <a:latin typeface="Cambria Math" panose="02040503050406030204" pitchFamily="18" charset="0"/>
                            <a:cs typeface="Times New Roman" panose="02020603050405020304" pitchFamily="18" charset="0"/>
                          </a:rPr>
                          <m:t> </m:t>
                        </m:r>
                        <m:r>
                          <a:rPr lang="en-US" sz="2800" b="0" i="1" smtClean="0">
                            <a:solidFill>
                              <a:schemeClr val="tx1"/>
                            </a:solidFill>
                            <a:latin typeface="Cambria Math" panose="02040503050406030204" pitchFamily="18" charset="0"/>
                            <a:cs typeface="Times New Roman" panose="02020603050405020304" pitchFamily="18" charset="0"/>
                          </a:rPr>
                          <m:t>𝑦</m:t>
                        </m:r>
                      </m:e>
                      <m:sup>
                        <m:r>
                          <a:rPr lang="en-US" sz="2800" b="0" i="1" smtClean="0">
                            <a:solidFill>
                              <a:schemeClr val="tx1"/>
                            </a:solidFill>
                            <a:latin typeface="Cambria Math" panose="02040503050406030204" pitchFamily="18" charset="0"/>
                            <a:cs typeface="Times New Roman" panose="02020603050405020304" pitchFamily="18" charset="0"/>
                          </a:rPr>
                          <m:t>2</m:t>
                        </m:r>
                      </m:sup>
                    </m:sSup>
                  </m:oMath>
                </a14:m>
                <a:r>
                  <a:rPr lang="en-US" dirty="0">
                    <a:solidFill>
                      <a:schemeClr val="tx1"/>
                    </a:solidFill>
                    <a:latin typeface="Times New Roman" panose="02020603050405020304" pitchFamily="18" charset="0"/>
                    <a:cs typeface="Times New Roman" panose="02020603050405020304" pitchFamily="18" charset="0"/>
                  </a:rPr>
                  <a:t> mod p=</a:t>
                </a:r>
                <a:r>
                  <a:rPr lang="en-US" dirty="0">
                    <a:solidFill>
                      <a:schemeClr val="tx1"/>
                    </a:solidFill>
                    <a:cs typeface="Times New Roman" panose="02020603050405020304" pitchFamily="18" charset="0"/>
                  </a:rPr>
                  <a:t> </a:t>
                </a:r>
                <a14:m>
                  <m:oMath xmlns:m="http://schemas.openxmlformats.org/officeDocument/2006/math">
                    <m:sSup>
                      <m:sSupPr>
                        <m:ctrlPr>
                          <a:rPr lang="en-US" i="1">
                            <a:solidFill>
                              <a:schemeClr val="tx1"/>
                            </a:solidFill>
                            <a:latin typeface="Cambria Math" panose="02040503050406030204" pitchFamily="18" charset="0"/>
                            <a:cs typeface="Times New Roman" panose="02020603050405020304" pitchFamily="18" charset="0"/>
                          </a:rPr>
                        </m:ctrlPr>
                      </m:sSupPr>
                      <m:e>
                        <m:r>
                          <a:rPr lang="en-US" i="1">
                            <a:solidFill>
                              <a:schemeClr val="tx1"/>
                            </a:solidFill>
                            <a:latin typeface="Cambria Math" panose="02040503050406030204" pitchFamily="18" charset="0"/>
                            <a:cs typeface="Times New Roman" panose="02020603050405020304" pitchFamily="18" charset="0"/>
                          </a:rPr>
                          <m:t> </m:t>
                        </m:r>
                        <m:r>
                          <a:rPr lang="en-US" i="1">
                            <a:solidFill>
                              <a:schemeClr val="tx1"/>
                            </a:solidFill>
                            <a:latin typeface="Cambria Math" panose="02040503050406030204" pitchFamily="18" charset="0"/>
                            <a:cs typeface="Times New Roman" panose="02020603050405020304" pitchFamily="18" charset="0"/>
                          </a:rPr>
                          <m:t>𝑥</m:t>
                        </m:r>
                      </m:e>
                      <m:sup>
                        <m:r>
                          <a:rPr lang="en-US" i="1">
                            <a:solidFill>
                              <a:schemeClr val="tx1"/>
                            </a:solidFill>
                            <a:latin typeface="Cambria Math" panose="02040503050406030204" pitchFamily="18" charset="0"/>
                            <a:cs typeface="Times New Roman" panose="02020603050405020304" pitchFamily="18" charset="0"/>
                          </a:rPr>
                          <m:t>3</m:t>
                        </m:r>
                      </m:sup>
                    </m:sSup>
                    <m:r>
                      <a:rPr lang="en-US" i="1">
                        <a:solidFill>
                          <a:schemeClr val="tx1"/>
                        </a:solidFill>
                        <a:latin typeface="Cambria Math" panose="02040503050406030204" pitchFamily="18" charset="0"/>
                        <a:cs typeface="Times New Roman" panose="02020603050405020304" pitchFamily="18" charset="0"/>
                      </a:rPr>
                      <m:t> </m:t>
                    </m:r>
                  </m:oMath>
                </a14:m>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cs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cs typeface="Times New Roman" panose="02020603050405020304" pitchFamily="18" charset="0"/>
                      </a:rPr>
                      <m:t>𝑎𝑥</m:t>
                    </m:r>
                    <m:r>
                      <a:rPr lang="en-US" i="1">
                        <a:solidFill>
                          <a:schemeClr val="tx1"/>
                        </a:solidFill>
                        <a:latin typeface="Cambria Math" panose="02040503050406030204" pitchFamily="18" charset="0"/>
                        <a:cs typeface="Times New Roman" panose="02020603050405020304" pitchFamily="18" charset="0"/>
                      </a:rPr>
                      <m:t> </m:t>
                    </m:r>
                  </m:oMath>
                </a14:m>
                <a:r>
                  <a:rPr lang="en-US" dirty="0">
                    <a:solidFill>
                      <a:schemeClr val="tx1"/>
                    </a:solidFill>
                    <a:latin typeface="Times New Roman" panose="02020603050405020304" pitchFamily="18" charset="0"/>
                    <a:cs typeface="Times New Roman" panose="02020603050405020304" pitchFamily="18" charset="0"/>
                  </a:rPr>
                  <a:t>+b mod p</a:t>
                </a:r>
                <a:endParaRPr lang="en-IN"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278515C-2A30-42CF-9E38-207C773F89D8}"/>
                  </a:ext>
                </a:extLst>
              </p:cNvPr>
              <p:cNvSpPr>
                <a:spLocks noGrp="1" noRot="1" noChangeAspect="1" noMove="1" noResize="1" noEditPoints="1" noAdjustHandles="1" noChangeArrowheads="1" noChangeShapeType="1" noTextEdit="1"/>
              </p:cNvSpPr>
              <p:nvPr>
                <p:ph idx="1"/>
              </p:nvPr>
            </p:nvSpPr>
            <p:spPr>
              <a:xfrm>
                <a:off x="1450391" y="1503054"/>
                <a:ext cx="9291215" cy="4644701"/>
              </a:xfrm>
              <a:blipFill>
                <a:blip r:embed="rId2"/>
                <a:stretch>
                  <a:fillRect l="-919" r="-984" b="-2365"/>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5D2E8325-EB54-4768-B679-B0148CCC6B2C}"/>
              </a:ext>
            </a:extLst>
          </p:cNvPr>
          <p:cNvSpPr>
            <a:spLocks noGrp="1"/>
          </p:cNvSpPr>
          <p:nvPr>
            <p:ph type="sldNum" sz="quarter" idx="12"/>
          </p:nvPr>
        </p:nvSpPr>
        <p:spPr>
          <a:xfrm>
            <a:off x="9186334" y="6147755"/>
            <a:ext cx="2743200" cy="365125"/>
          </a:xfrm>
        </p:spPr>
        <p:txBody>
          <a:bodyPr/>
          <a:lstStyle/>
          <a:p>
            <a:fld id="{224494A7-FA0B-4C68-B8D9-388686FF8B48}" type="slidenum">
              <a:rPr lang="en-IN" sz="3200" b="1" smtClean="0"/>
              <a:t>10</a:t>
            </a:fld>
            <a:endParaRPr lang="en-IN" sz="3200" b="1" dirty="0"/>
          </a:p>
        </p:txBody>
      </p:sp>
    </p:spTree>
    <p:extLst>
      <p:ext uri="{BB962C8B-B14F-4D97-AF65-F5344CB8AC3E}">
        <p14:creationId xmlns:p14="http://schemas.microsoft.com/office/powerpoint/2010/main" val="262865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CDFD-2176-498E-AD22-0793287F2228}"/>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MESSAGE ENCODING ALGORITHM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90FCF-A2A0-49F5-B2C9-9BB0786EDF49}"/>
                  </a:ext>
                </a:extLst>
              </p:cNvPr>
              <p:cNvSpPr>
                <a:spLocks noGrp="1"/>
              </p:cNvSpPr>
              <p:nvPr>
                <p:ph idx="1"/>
              </p:nvPr>
            </p:nvSpPr>
            <p:spPr>
              <a:xfrm>
                <a:off x="1522600" y="2113386"/>
                <a:ext cx="9291215" cy="3772509"/>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Divide the message into blocks of fixed size.</a:t>
                </a:r>
              </a:p>
              <a:p>
                <a:pPr algn="just"/>
                <a:r>
                  <a:rPr lang="en-US" sz="2400" dirty="0">
                    <a:solidFill>
                      <a:schemeClr val="tx1"/>
                    </a:solidFill>
                    <a:latin typeface="Times New Roman" panose="02020603050405020304" pitchFamily="18" charset="0"/>
                    <a:cs typeface="Times New Roman" panose="02020603050405020304" pitchFamily="18" charset="0"/>
                  </a:rPr>
                  <a:t>Express each block as a number x.</a:t>
                </a:r>
              </a:p>
              <a:p>
                <a:pPr algn="just"/>
                <a:r>
                  <a:rPr lang="en-US" sz="2400" dirty="0">
                    <a:solidFill>
                      <a:schemeClr val="tx1"/>
                    </a:solidFill>
                    <a:latin typeface="Times New Roman" panose="02020603050405020304" pitchFamily="18" charset="0"/>
                    <a:cs typeface="Times New Roman" panose="02020603050405020304" pitchFamily="18" charset="0"/>
                  </a:rPr>
                  <a:t>This converts the message into a series of numbers between 0 and 35.</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α=</a:t>
                </a:r>
                <a14:m>
                  <m:oMath xmlns:m="http://schemas.openxmlformats.org/officeDocument/2006/math">
                    <m:sSup>
                      <m:sSupPr>
                        <m:ctrlPr>
                          <a:rPr lang="en-US" sz="240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 </m:t>
                        </m:r>
                        <m:r>
                          <a:rPr lang="en-US" sz="2400" b="0" i="1" smtClean="0">
                            <a:solidFill>
                              <a:schemeClr val="tx1"/>
                            </a:solidFill>
                            <a:latin typeface="Cambria Math" panose="02040503050406030204" pitchFamily="18" charset="0"/>
                            <a:cs typeface="Times New Roman" panose="02020603050405020304" pitchFamily="18" charset="0"/>
                          </a:rPr>
                          <m:t>𝑥</m:t>
                        </m:r>
                      </m:e>
                      <m:sup>
                        <m:r>
                          <a:rPr lang="en-US" sz="2400" b="0" i="1" smtClean="0">
                            <a:solidFill>
                              <a:schemeClr val="tx1"/>
                            </a:solidFill>
                            <a:latin typeface="Cambria Math" panose="02040503050406030204" pitchFamily="18" charset="0"/>
                            <a:cs typeface="Times New Roman" panose="02020603050405020304" pitchFamily="18" charset="0"/>
                          </a:rPr>
                          <m:t>3</m:t>
                        </m:r>
                      </m:sup>
                    </m:sSup>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𝑎𝑥</m:t>
                    </m:r>
                    <m:r>
                      <a:rPr lang="en-US" sz="2400" b="0" i="0" smtClean="0">
                        <a:solidFill>
                          <a:schemeClr val="tx1"/>
                        </a:solidFill>
                        <a:latin typeface="Cambria Math" panose="02040503050406030204" pitchFamily="18" charset="0"/>
                        <a:cs typeface="Times New Roman" panose="02020603050405020304" pitchFamily="18" charset="0"/>
                      </a:rPr>
                      <m:t>+</m:t>
                    </m:r>
                    <m:r>
                      <m:rPr>
                        <m:sty m:val="p"/>
                      </m:rPr>
                      <a:rPr lang="en-US" sz="2400" b="0" i="0" smtClean="0">
                        <a:solidFill>
                          <a:schemeClr val="tx1"/>
                        </a:solidFill>
                        <a:latin typeface="Cambria Math" panose="02040503050406030204" pitchFamily="18" charset="0"/>
                        <a:cs typeface="Times New Roman" panose="02020603050405020304" pitchFamily="18" charset="0"/>
                      </a:rPr>
                      <m:t>b</m:t>
                    </m:r>
                    <m:r>
                      <a:rPr lang="en-US" sz="2400" b="0" i="0"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latin typeface="Times New Roman" panose="02020603050405020304" pitchFamily="18" charset="0"/>
                    <a:cs typeface="Times New Roman" panose="02020603050405020304" pitchFamily="18" charset="0"/>
                  </a:rPr>
                  <a:t>mod p	</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Γ=</a:t>
                </a:r>
                <a14:m>
                  <m:oMath xmlns:m="http://schemas.openxmlformats.org/officeDocument/2006/math">
                    <m:sSup>
                      <m:sSupPr>
                        <m:ctrlPr>
                          <a:rPr lang="en-US" sz="240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𝑎</m:t>
                        </m:r>
                      </m:e>
                      <m:sup>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𝑝</m:t>
                        </m:r>
                        <m:r>
                          <a:rPr lang="en-US" sz="2400" b="0" i="1" smtClean="0">
                            <a:solidFill>
                              <a:schemeClr val="tx1"/>
                            </a:solidFill>
                            <a:latin typeface="Cambria Math" panose="02040503050406030204" pitchFamily="18" charset="0"/>
                            <a:cs typeface="Times New Roman" panose="02020603050405020304" pitchFamily="18" charset="0"/>
                          </a:rPr>
                          <m:t>−1)</m:t>
                        </m:r>
                      </m:sup>
                    </m:sSup>
                  </m:oMath>
                </a14:m>
                <a:r>
                  <a:rPr lang="en-US" sz="2400" dirty="0">
                    <a:solidFill>
                      <a:schemeClr val="tx1"/>
                    </a:solidFill>
                    <a:latin typeface="Times New Roman" panose="02020603050405020304" pitchFamily="18" charset="0"/>
                    <a:cs typeface="Times New Roman" panose="02020603050405020304" pitchFamily="18" charset="0"/>
                  </a:rPr>
                  <a:t>/2	</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If Γ ≠11 then set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sz="2400" i="1">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latin typeface="Times New Roman" panose="02020603050405020304" pitchFamily="18" charset="0"/>
                    <a:cs typeface="Times New Roman" panose="02020603050405020304" pitchFamily="18" charset="0"/>
                  </a:rPr>
                  <a:t>+1	</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b=</a:t>
                </a:r>
                <a14:m>
                  <m:oMath xmlns:m="http://schemas.openxmlformats.org/officeDocument/2006/math">
                    <m:r>
                      <a:rPr lang="en-US" sz="2400" dirty="0">
                        <a:solidFill>
                          <a:schemeClr val="tx1"/>
                        </a:solidFill>
                        <a:latin typeface="Cambria Math" panose="02040503050406030204" pitchFamily="18" charset="0"/>
                        <a:cs typeface="Times New Roman" panose="02020603050405020304" pitchFamily="18" charset="0"/>
                      </a:rPr>
                      <m:t> </m:t>
                    </m:r>
                    <m:r>
                      <a:rPr lang="en-US"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𝑚𝑜𝑑</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𝑝</m:t>
                    </m:r>
                    <m:r>
                      <a:rPr lang="en-US" sz="2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0" dirty="0"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latin typeface="Times New Roman" panose="02020603050405020304" pitchFamily="18" charset="0"/>
                    <a:cs typeface="Times New Roman" panose="02020603050405020304" pitchFamily="18" charset="0"/>
                  </a:rPr>
                  <a:t>	</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y=b</a:t>
                </a:r>
                <a:endParaRPr lang="en-IN"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4990FCF-A2A0-49F5-B2C9-9BB0786EDF49}"/>
                  </a:ext>
                </a:extLst>
              </p:cNvPr>
              <p:cNvSpPr>
                <a:spLocks noGrp="1" noRot="1" noChangeAspect="1" noMove="1" noResize="1" noEditPoints="1" noAdjustHandles="1" noChangeArrowheads="1" noChangeShapeType="1" noTextEdit="1"/>
              </p:cNvSpPr>
              <p:nvPr>
                <p:ph idx="1"/>
              </p:nvPr>
            </p:nvSpPr>
            <p:spPr>
              <a:xfrm>
                <a:off x="1522600" y="2113386"/>
                <a:ext cx="9291215" cy="3772509"/>
              </a:xfrm>
              <a:blipFill>
                <a:blip r:embed="rId2"/>
                <a:stretch>
                  <a:fillRect l="-919" t="-2262" b="-485"/>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4A80AD79-99DD-4052-AE08-D8DE92258A2E}"/>
              </a:ext>
            </a:extLst>
          </p:cNvPr>
          <p:cNvSpPr>
            <a:spLocks noGrp="1"/>
          </p:cNvSpPr>
          <p:nvPr>
            <p:ph type="sldNum" sz="quarter" idx="12"/>
          </p:nvPr>
        </p:nvSpPr>
        <p:spPr>
          <a:xfrm>
            <a:off x="9127067" y="6126030"/>
            <a:ext cx="2743200" cy="365125"/>
          </a:xfrm>
        </p:spPr>
        <p:txBody>
          <a:bodyPr/>
          <a:lstStyle/>
          <a:p>
            <a:fld id="{224494A7-FA0B-4C68-B8D9-388686FF8B48}" type="slidenum">
              <a:rPr lang="en-IN" sz="3200" b="1" smtClean="0"/>
              <a:t>11</a:t>
            </a:fld>
            <a:endParaRPr lang="en-IN" sz="3200" b="1" dirty="0"/>
          </a:p>
        </p:txBody>
      </p:sp>
    </p:spTree>
    <p:extLst>
      <p:ext uri="{BB962C8B-B14F-4D97-AF65-F5344CB8AC3E}">
        <p14:creationId xmlns:p14="http://schemas.microsoft.com/office/powerpoint/2010/main" val="2528642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05E97C-9AE1-4392-9BB0-9BAE863BB156}"/>
              </a:ext>
            </a:extLst>
          </p:cNvPr>
          <p:cNvSpPr txBox="1"/>
          <p:nvPr/>
        </p:nvSpPr>
        <p:spPr>
          <a:xfrm>
            <a:off x="838200" y="354707"/>
            <a:ext cx="10422384" cy="6001643"/>
          </a:xfrm>
          <a:prstGeom prst="rect">
            <a:avLst/>
          </a:prstGeom>
          <a:noFill/>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Public key generation</a:t>
            </a:r>
          </a:p>
          <a:p>
            <a:pPr algn="just"/>
            <a:r>
              <a:rPr lang="en-IN" sz="2400" dirty="0">
                <a:latin typeface="Times New Roman" panose="02020603050405020304" pitchFamily="18" charset="0"/>
                <a:cs typeface="Times New Roman" panose="02020603050405020304" pitchFamily="18" charset="0"/>
              </a:rPr>
              <a:t>We can produce our public key. Public key would be independent from plaintext. We will pick a secret key and calculate secret key times base point. That would be our public key.</a:t>
            </a:r>
          </a:p>
          <a:p>
            <a:pPr algn="just"/>
            <a:endParaRPr lang="en-IN" sz="2400" dirty="0"/>
          </a:p>
          <a:p>
            <a:pPr algn="just"/>
            <a:r>
              <a:rPr lang="en-IN" sz="2400" b="1" dirty="0">
                <a:latin typeface="Times New Roman" panose="02020603050405020304" pitchFamily="18" charset="0"/>
                <a:cs typeface="Times New Roman" panose="02020603050405020304" pitchFamily="18" charset="0"/>
              </a:rPr>
              <a:t>Encryption</a:t>
            </a:r>
          </a:p>
          <a:p>
            <a:pPr algn="just"/>
            <a:r>
              <a:rPr lang="en-IN" sz="2400" dirty="0">
                <a:latin typeface="Times New Roman" panose="02020603050405020304" pitchFamily="18" charset="0"/>
                <a:cs typeface="Times New Roman" panose="02020603050405020304" pitchFamily="18" charset="0"/>
              </a:rPr>
              <a:t>c1= Generator point * Private key of node</a:t>
            </a:r>
          </a:p>
          <a:p>
            <a:pPr algn="just"/>
            <a:r>
              <a:rPr lang="en-IN" sz="2400" dirty="0">
                <a:latin typeface="Times New Roman" panose="02020603050405020304" pitchFamily="18" charset="0"/>
                <a:cs typeface="Times New Roman" panose="02020603050405020304" pitchFamily="18" charset="0"/>
              </a:rPr>
              <a:t>c2 = (public key of node)*(private key of node)+pm</a:t>
            </a:r>
          </a:p>
          <a:p>
            <a:pPr algn="just"/>
            <a:endParaRPr lang="en-IN" sz="2400" dirty="0"/>
          </a:p>
          <a:p>
            <a:pPr algn="just"/>
            <a:r>
              <a:rPr lang="en-IN" sz="2400" b="1" dirty="0">
                <a:latin typeface="Times New Roman" panose="02020603050405020304" pitchFamily="18" charset="0"/>
                <a:cs typeface="Times New Roman" panose="02020603050405020304" pitchFamily="18" charset="0"/>
              </a:rPr>
              <a:t>Decryption</a:t>
            </a:r>
          </a:p>
          <a:p>
            <a:pPr algn="just"/>
            <a:r>
              <a:rPr lang="en-IN" sz="2400" dirty="0">
                <a:latin typeface="Times New Roman" panose="02020603050405020304" pitchFamily="18" charset="0"/>
                <a:cs typeface="Times New Roman" panose="02020603050405020304" pitchFamily="18" charset="0"/>
              </a:rPr>
              <a:t>ElGamal decryption scheme is based on the following equation.</a:t>
            </a:r>
          </a:p>
          <a:p>
            <a:pPr algn="just"/>
            <a:r>
              <a:rPr lang="en-IN" sz="2400" dirty="0">
                <a:latin typeface="Times New Roman" panose="02020603050405020304" pitchFamily="18" charset="0"/>
                <a:cs typeface="Times New Roman" panose="02020603050405020304" pitchFamily="18" charset="0"/>
              </a:rPr>
              <a:t>decryption = c2 – secretKey * c1</a:t>
            </a:r>
          </a:p>
          <a:p>
            <a:pPr algn="just"/>
            <a:r>
              <a:rPr lang="en-IN" sz="2400" dirty="0">
                <a:latin typeface="Times New Roman" panose="02020603050405020304" pitchFamily="18" charset="0"/>
                <a:cs typeface="Times New Roman" panose="02020603050405020304" pitchFamily="18" charset="0"/>
              </a:rPr>
              <a:t>We will adapt this equation into elliptic curves. We have already known how to add points over elliptic curves but the term in the above includes subtraction. Reflecting the sign to multiplier point handles subtraction.</a:t>
            </a:r>
          </a:p>
          <a:p>
            <a:pPr algn="just"/>
            <a:r>
              <a:rPr lang="en-IN" sz="2400" dirty="0">
                <a:latin typeface="Times New Roman" panose="02020603050405020304" pitchFamily="18" charset="0"/>
                <a:cs typeface="Times New Roman" panose="02020603050405020304" pitchFamily="18" charset="0"/>
              </a:rPr>
              <a:t>decryption = c2 + secretKey * (-c1)</a:t>
            </a:r>
          </a:p>
        </p:txBody>
      </p:sp>
      <p:sp>
        <p:nvSpPr>
          <p:cNvPr id="4" name="Slide Number Placeholder 3">
            <a:extLst>
              <a:ext uri="{FF2B5EF4-FFF2-40B4-BE49-F238E27FC236}">
                <a16:creationId xmlns:a16="http://schemas.microsoft.com/office/drawing/2014/main" id="{30C36410-51E1-4E06-B9FC-35FD288ACCCE}"/>
              </a:ext>
            </a:extLst>
          </p:cNvPr>
          <p:cNvSpPr>
            <a:spLocks noGrp="1"/>
          </p:cNvSpPr>
          <p:nvPr>
            <p:ph type="sldNum" sz="quarter" idx="12"/>
          </p:nvPr>
        </p:nvSpPr>
        <p:spPr>
          <a:xfrm>
            <a:off x="9228666" y="6138168"/>
            <a:ext cx="2743200" cy="365125"/>
          </a:xfrm>
        </p:spPr>
        <p:txBody>
          <a:bodyPr/>
          <a:lstStyle/>
          <a:p>
            <a:fld id="{224494A7-FA0B-4C68-B8D9-388686FF8B48}" type="slidenum">
              <a:rPr lang="en-IN" sz="3200" b="1" smtClean="0"/>
              <a:t>12</a:t>
            </a:fld>
            <a:endParaRPr lang="en-IN" sz="3200" b="1" dirty="0"/>
          </a:p>
        </p:txBody>
      </p:sp>
    </p:spTree>
    <p:extLst>
      <p:ext uri="{BB962C8B-B14F-4D97-AF65-F5344CB8AC3E}">
        <p14:creationId xmlns:p14="http://schemas.microsoft.com/office/powerpoint/2010/main" val="89753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C52A-E0FA-4ABE-BA2F-BCBEBF937A34}"/>
              </a:ext>
            </a:extLst>
          </p:cNvPr>
          <p:cNvSpPr>
            <a:spLocks noGrp="1"/>
          </p:cNvSpPr>
          <p:nvPr>
            <p:ph type="title"/>
          </p:nvPr>
        </p:nvSpPr>
        <p:spPr>
          <a:xfrm>
            <a:off x="1450392" y="520434"/>
            <a:ext cx="9291215" cy="1049235"/>
          </a:xfrm>
        </p:spPr>
        <p:txBody>
          <a:bodyPr>
            <a:no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DESIGNING A HEART BEAT MONITORING SYSTEM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FD2E6A-85F8-412D-AD3D-C7D88954BE10}"/>
              </a:ext>
            </a:extLst>
          </p:cNvPr>
          <p:cNvSpPr>
            <a:spLocks noGrp="1"/>
          </p:cNvSpPr>
          <p:nvPr>
            <p:ph idx="1"/>
          </p:nvPr>
        </p:nvSpPr>
        <p:spPr>
          <a:xfrm>
            <a:off x="748682" y="1980221"/>
            <a:ext cx="4773228" cy="3745876"/>
          </a:xfrm>
        </p:spPr>
        <p:txBody>
          <a:bodyPr>
            <a:normAutofit/>
          </a:bodyPr>
          <a:lstStyle/>
          <a:p>
            <a:pPr algn="just"/>
            <a:r>
              <a:rPr lang="en-IN" sz="2400" dirty="0">
                <a:solidFill>
                  <a:schemeClr val="tx1"/>
                </a:solidFill>
                <a:latin typeface="Times New Roman" panose="02020603050405020304" pitchFamily="18" charset="0"/>
                <a:cs typeface="Times New Roman" panose="02020603050405020304" pitchFamily="18" charset="0"/>
              </a:rPr>
              <a:t>The pulse rate sensor is connected to the Raspberry Pi.</a:t>
            </a:r>
          </a:p>
          <a:p>
            <a:pPr algn="just">
              <a:lnSpc>
                <a:spcPct val="100000"/>
              </a:lnSpc>
            </a:pPr>
            <a:r>
              <a:rPr lang="en-IN" sz="2400" dirty="0">
                <a:solidFill>
                  <a:schemeClr val="tx1"/>
                </a:solidFill>
                <a:latin typeface="Times New Roman" panose="02020603050405020304" pitchFamily="18" charset="0"/>
                <a:cs typeface="Times New Roman" panose="02020603050405020304" pitchFamily="18" charset="0"/>
              </a:rPr>
              <a:t>The sensor is connected to the GPIO (General Purpose Input/Output) pins through the ADC(Analog to Digital Converter).</a:t>
            </a:r>
          </a:p>
          <a:p>
            <a:pPr algn="just"/>
            <a:r>
              <a:rPr lang="en-IN" sz="2400" dirty="0">
                <a:solidFill>
                  <a:schemeClr val="tx1"/>
                </a:solidFill>
                <a:latin typeface="Times New Roman" panose="02020603050405020304" pitchFamily="18" charset="0"/>
                <a:cs typeface="Times New Roman" panose="02020603050405020304" pitchFamily="18" charset="0"/>
              </a:rPr>
              <a:t>The patient’s heart rate is  measured using the pulse  sensor.</a:t>
            </a:r>
          </a:p>
          <a:p>
            <a:pPr marL="0" indent="0">
              <a:buNone/>
            </a:pPr>
            <a:endParaRPr lang="en-IN" sz="2800" dirty="0">
              <a:solidFill>
                <a:schemeClr val="tx1">
                  <a:lumMod val="95000"/>
                  <a:lumOff val="5000"/>
                </a:schemeClr>
              </a:solidFill>
            </a:endParaRPr>
          </a:p>
        </p:txBody>
      </p:sp>
      <p:pic>
        <p:nvPicPr>
          <p:cNvPr id="6" name="Picture 5">
            <a:extLst>
              <a:ext uri="{FF2B5EF4-FFF2-40B4-BE49-F238E27FC236}">
                <a16:creationId xmlns:a16="http://schemas.microsoft.com/office/drawing/2014/main" id="{A09B5DF2-EE63-4F83-9E45-2D617EE05F0C}"/>
              </a:ext>
            </a:extLst>
          </p:cNvPr>
          <p:cNvPicPr>
            <a:picLocks noChangeAspect="1"/>
          </p:cNvPicPr>
          <p:nvPr/>
        </p:nvPicPr>
        <p:blipFill>
          <a:blip r:embed="rId2"/>
          <a:stretch>
            <a:fillRect/>
          </a:stretch>
        </p:blipFill>
        <p:spPr>
          <a:xfrm>
            <a:off x="6605118" y="2220157"/>
            <a:ext cx="4748682" cy="3027285"/>
          </a:xfrm>
          <a:prstGeom prst="rect">
            <a:avLst/>
          </a:prstGeom>
        </p:spPr>
      </p:pic>
      <p:sp>
        <p:nvSpPr>
          <p:cNvPr id="7" name="Slide Number Placeholder 6">
            <a:extLst>
              <a:ext uri="{FF2B5EF4-FFF2-40B4-BE49-F238E27FC236}">
                <a16:creationId xmlns:a16="http://schemas.microsoft.com/office/drawing/2014/main" id="{840B2926-1948-4446-B898-C89AA48C0A7E}"/>
              </a:ext>
            </a:extLst>
          </p:cNvPr>
          <p:cNvSpPr>
            <a:spLocks noGrp="1"/>
          </p:cNvSpPr>
          <p:nvPr>
            <p:ph type="sldNum" sz="quarter" idx="12"/>
          </p:nvPr>
        </p:nvSpPr>
        <p:spPr>
          <a:xfrm>
            <a:off x="9186333" y="5993874"/>
            <a:ext cx="2743200" cy="365125"/>
          </a:xfrm>
        </p:spPr>
        <p:txBody>
          <a:bodyPr/>
          <a:lstStyle/>
          <a:p>
            <a:fld id="{224494A7-FA0B-4C68-B8D9-388686FF8B48}" type="slidenum">
              <a:rPr lang="en-IN" sz="3200" b="1" smtClean="0"/>
              <a:t>13</a:t>
            </a:fld>
            <a:endParaRPr lang="en-IN" sz="3200" b="1" dirty="0"/>
          </a:p>
        </p:txBody>
      </p:sp>
    </p:spTree>
    <p:extLst>
      <p:ext uri="{BB962C8B-B14F-4D97-AF65-F5344CB8AC3E}">
        <p14:creationId xmlns:p14="http://schemas.microsoft.com/office/powerpoint/2010/main" val="118799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7D77F-14FA-43D0-AF09-14E794B97F54}"/>
              </a:ext>
            </a:extLst>
          </p:cNvPr>
          <p:cNvSpPr>
            <a:spLocks noGrp="1"/>
          </p:cNvSpPr>
          <p:nvPr>
            <p:ph type="title"/>
          </p:nvPr>
        </p:nvSpPr>
        <p:spPr>
          <a:xfrm>
            <a:off x="1265148" y="369277"/>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PULSE SENSOR</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pic>
        <p:nvPicPr>
          <p:cNvPr id="5" name="Content Placeholder 4" descr="Pulse Sensor at Rs 330/piece | Koundampalayam | Coimbatore| ID: 20153453162">
            <a:extLst>
              <a:ext uri="{FF2B5EF4-FFF2-40B4-BE49-F238E27FC236}">
                <a16:creationId xmlns:a16="http://schemas.microsoft.com/office/drawing/2014/main" id="{727AE265-F7E2-4404-A4B1-0AD0BC23FF1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8772" y="1853755"/>
            <a:ext cx="4619973" cy="4218572"/>
          </a:xfrm>
          <a:prstGeom prst="rect">
            <a:avLst/>
          </a:prstGeom>
          <a:noFill/>
          <a:ln>
            <a:noFill/>
          </a:ln>
        </p:spPr>
      </p:pic>
      <p:pic>
        <p:nvPicPr>
          <p:cNvPr id="4" name="Picture 3" descr="help">
            <a:extLst>
              <a:ext uri="{FF2B5EF4-FFF2-40B4-BE49-F238E27FC236}">
                <a16:creationId xmlns:a16="http://schemas.microsoft.com/office/drawing/2014/main" id="{93F71F51-E830-491C-8B10-FBC6318E64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46" t="25490" r="9886"/>
          <a:stretch/>
        </p:blipFill>
        <p:spPr bwMode="auto">
          <a:xfrm>
            <a:off x="6223247" y="1853754"/>
            <a:ext cx="4989250" cy="4218573"/>
          </a:xfrm>
          <a:prstGeom prst="rect">
            <a:avLst/>
          </a:prstGeom>
          <a:noFill/>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1E330CFC-8B87-434F-96BB-E9AF86805E15}"/>
              </a:ext>
            </a:extLst>
          </p:cNvPr>
          <p:cNvSpPr>
            <a:spLocks noGrp="1"/>
          </p:cNvSpPr>
          <p:nvPr>
            <p:ph type="sldNum" sz="quarter" idx="12"/>
          </p:nvPr>
        </p:nvSpPr>
        <p:spPr>
          <a:xfrm>
            <a:off x="9184763" y="6220884"/>
            <a:ext cx="2743200" cy="365125"/>
          </a:xfrm>
        </p:spPr>
        <p:txBody>
          <a:bodyPr/>
          <a:lstStyle/>
          <a:p>
            <a:fld id="{224494A7-FA0B-4C68-B8D9-388686FF8B48}" type="slidenum">
              <a:rPr lang="en-IN" sz="3200" b="1" smtClean="0"/>
              <a:t>14</a:t>
            </a:fld>
            <a:endParaRPr lang="en-IN" sz="3200" b="1" dirty="0"/>
          </a:p>
        </p:txBody>
      </p:sp>
    </p:spTree>
    <p:extLst>
      <p:ext uri="{BB962C8B-B14F-4D97-AF65-F5344CB8AC3E}">
        <p14:creationId xmlns:p14="http://schemas.microsoft.com/office/powerpoint/2010/main" val="408369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3B5D-A064-4050-8D3B-9383B2464DF1}"/>
              </a:ext>
            </a:extLst>
          </p:cNvPr>
          <p:cNvSpPr>
            <a:spLocks noGrp="1"/>
          </p:cNvSpPr>
          <p:nvPr>
            <p:ph type="title"/>
          </p:nvPr>
        </p:nvSpPr>
        <p:spPr>
          <a:xfrm>
            <a:off x="867114" y="594695"/>
            <a:ext cx="9827581" cy="1056551"/>
          </a:xfrm>
        </p:spPr>
        <p:txBody>
          <a:bodyPr>
            <a:no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PROVIDING SECURITY AT NODE-LEVEL</a:t>
            </a:r>
          </a:p>
        </p:txBody>
      </p:sp>
      <p:sp>
        <p:nvSpPr>
          <p:cNvPr id="3" name="Content Placeholder 2">
            <a:extLst>
              <a:ext uri="{FF2B5EF4-FFF2-40B4-BE49-F238E27FC236}">
                <a16:creationId xmlns:a16="http://schemas.microsoft.com/office/drawing/2014/main" id="{6FACEB3D-CDF8-4701-BA2C-A26BD583AE91}"/>
              </a:ext>
            </a:extLst>
          </p:cNvPr>
          <p:cNvSpPr>
            <a:spLocks noGrp="1"/>
          </p:cNvSpPr>
          <p:nvPr>
            <p:ph idx="1"/>
          </p:nvPr>
        </p:nvSpPr>
        <p:spPr>
          <a:xfrm>
            <a:off x="457139" y="1935333"/>
            <a:ext cx="4967117" cy="4017254"/>
          </a:xfrm>
        </p:spPr>
        <p:txBody>
          <a:bodyPr>
            <a:normAutofit/>
          </a:bodyPr>
          <a:lstStyle/>
          <a:p>
            <a:pPr algn="just">
              <a:buClr>
                <a:schemeClr val="tx1"/>
              </a:buClr>
            </a:pPr>
            <a:r>
              <a:rPr lang="en-IN" sz="2400" dirty="0">
                <a:solidFill>
                  <a:schemeClr val="tx1"/>
                </a:solidFill>
                <a:latin typeface="Times New Roman" panose="02020603050405020304" pitchFamily="18" charset="0"/>
                <a:cs typeface="Times New Roman" panose="02020603050405020304" pitchFamily="18" charset="0"/>
              </a:rPr>
              <a:t>The EC ElGamal Algorithm is implemented at the node level which encrypts the data of the patient.</a:t>
            </a:r>
          </a:p>
          <a:p>
            <a:pPr algn="just">
              <a:buClr>
                <a:schemeClr val="tx1"/>
              </a:buClr>
            </a:pPr>
            <a:r>
              <a:rPr lang="en-IN" sz="2400" dirty="0">
                <a:solidFill>
                  <a:schemeClr val="tx1"/>
                </a:solidFill>
                <a:latin typeface="Times New Roman" panose="02020603050405020304" pitchFamily="18" charset="0"/>
                <a:cs typeface="Times New Roman" panose="02020603050405020304" pitchFamily="18" charset="0"/>
              </a:rPr>
              <a:t>This provides security to the patient’s data and prevents man in the middle attack.</a:t>
            </a:r>
          </a:p>
          <a:p>
            <a:pPr>
              <a:buClr>
                <a:srgbClr val="C00000"/>
              </a:buClr>
              <a:buFont typeface="Wingdings" panose="05000000000000000000" pitchFamily="2" charset="2"/>
              <a:buChar char="Ø"/>
            </a:pPr>
            <a:endParaRPr lang="en-IN" sz="2400" dirty="0">
              <a:solidFill>
                <a:schemeClr val="tx1"/>
              </a:solidFill>
            </a:endParaRPr>
          </a:p>
          <a:p>
            <a:pPr>
              <a:buClr>
                <a:schemeClr val="tx1"/>
              </a:buClr>
              <a:buFont typeface="Arial" panose="020B0604020202020204" pitchFamily="34" charset="0"/>
              <a:buChar char="•"/>
            </a:pPr>
            <a:endParaRPr lang="en-IN" sz="2400" dirty="0">
              <a:solidFill>
                <a:schemeClr val="tx1">
                  <a:lumMod val="95000"/>
                  <a:lumOff val="5000"/>
                </a:schemeClr>
              </a:solidFill>
            </a:endParaRPr>
          </a:p>
          <a:p>
            <a:pPr>
              <a:buClr>
                <a:schemeClr val="tx1">
                  <a:lumMod val="95000"/>
                  <a:lumOff val="5000"/>
                </a:schemeClr>
              </a:buClr>
              <a:buFont typeface="Wingdings 3" panose="05040102010807070707" pitchFamily="18" charset="2"/>
              <a:buChar char=""/>
            </a:pPr>
            <a:endParaRPr lang="en-IN" dirty="0">
              <a:solidFill>
                <a:schemeClr val="tx1">
                  <a:lumMod val="95000"/>
                  <a:lumOff val="5000"/>
                </a:schemeClr>
              </a:solidFill>
            </a:endParaRPr>
          </a:p>
          <a:p>
            <a:endParaRPr lang="en-IN" dirty="0"/>
          </a:p>
        </p:txBody>
      </p:sp>
      <p:sp>
        <p:nvSpPr>
          <p:cNvPr id="7" name="Slide Number Placeholder 6">
            <a:extLst>
              <a:ext uri="{FF2B5EF4-FFF2-40B4-BE49-F238E27FC236}">
                <a16:creationId xmlns:a16="http://schemas.microsoft.com/office/drawing/2014/main" id="{9D39841A-17E5-4C98-9588-DB3373C58FE6}"/>
              </a:ext>
            </a:extLst>
          </p:cNvPr>
          <p:cNvSpPr>
            <a:spLocks noGrp="1"/>
          </p:cNvSpPr>
          <p:nvPr>
            <p:ph type="sldNum" sz="quarter" idx="12"/>
          </p:nvPr>
        </p:nvSpPr>
        <p:spPr>
          <a:xfrm>
            <a:off x="9059333" y="6196980"/>
            <a:ext cx="2743200" cy="365125"/>
          </a:xfrm>
        </p:spPr>
        <p:txBody>
          <a:bodyPr/>
          <a:lstStyle/>
          <a:p>
            <a:fld id="{224494A7-FA0B-4C68-B8D9-388686FF8B48}" type="slidenum">
              <a:rPr lang="en-IN" sz="3200" b="1" smtClean="0"/>
              <a:t>15</a:t>
            </a:fld>
            <a:endParaRPr lang="en-IN" sz="3200" b="1" dirty="0"/>
          </a:p>
        </p:txBody>
      </p:sp>
      <p:pic>
        <p:nvPicPr>
          <p:cNvPr id="8" name="Picture 7">
            <a:extLst>
              <a:ext uri="{FF2B5EF4-FFF2-40B4-BE49-F238E27FC236}">
                <a16:creationId xmlns:a16="http://schemas.microsoft.com/office/drawing/2014/main" id="{77274CF1-BD5F-41A2-8C80-9D8C41683901}"/>
              </a:ext>
            </a:extLst>
          </p:cNvPr>
          <p:cNvPicPr>
            <a:picLocks noChangeAspect="1"/>
          </p:cNvPicPr>
          <p:nvPr/>
        </p:nvPicPr>
        <p:blipFill rotWithShape="1">
          <a:blip r:embed="rId2"/>
          <a:srcRect l="32401" t="44093" r="37930" b="19866"/>
          <a:stretch/>
        </p:blipFill>
        <p:spPr bwMode="auto">
          <a:xfrm>
            <a:off x="6392070" y="2094647"/>
            <a:ext cx="5070174" cy="3857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3368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2131-0EC4-42C2-8650-D036D4A39B7C}"/>
              </a:ext>
            </a:extLst>
          </p:cNvPr>
          <p:cNvSpPr>
            <a:spLocks noGrp="1"/>
          </p:cNvSpPr>
          <p:nvPr>
            <p:ph type="title"/>
          </p:nvPr>
        </p:nvSpPr>
        <p:spPr>
          <a:xfrm>
            <a:off x="1797666" y="538579"/>
            <a:ext cx="8596668" cy="1231393"/>
          </a:xfrm>
        </p:spPr>
        <p:txBody>
          <a:bodyPr>
            <a:no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UPLOADING DATA TO THE CLOUD PLATFORM</a:t>
            </a:r>
          </a:p>
        </p:txBody>
      </p:sp>
      <p:sp>
        <p:nvSpPr>
          <p:cNvPr id="3" name="Content Placeholder 2">
            <a:extLst>
              <a:ext uri="{FF2B5EF4-FFF2-40B4-BE49-F238E27FC236}">
                <a16:creationId xmlns:a16="http://schemas.microsoft.com/office/drawing/2014/main" id="{A60B82E2-BB45-43E7-8AE1-4060BC16F9AD}"/>
              </a:ext>
            </a:extLst>
          </p:cNvPr>
          <p:cNvSpPr>
            <a:spLocks noGrp="1"/>
          </p:cNvSpPr>
          <p:nvPr>
            <p:ph idx="1"/>
          </p:nvPr>
        </p:nvSpPr>
        <p:spPr>
          <a:xfrm>
            <a:off x="393248" y="2324647"/>
            <a:ext cx="5119785" cy="3234076"/>
          </a:xfrm>
        </p:spPr>
        <p:txBody>
          <a:bodyPr>
            <a:normAutofit/>
          </a:bodyPr>
          <a:lstStyle/>
          <a:p>
            <a:pPr algn="just">
              <a:buClr>
                <a:schemeClr val="tx1"/>
              </a:buClr>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Here, the data is in encrypted form.</a:t>
            </a:r>
          </a:p>
          <a:p>
            <a:pPr algn="just">
              <a:buClr>
                <a:schemeClr val="tx1"/>
              </a:buClr>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This encrypted data is stored in a cloud.</a:t>
            </a:r>
          </a:p>
          <a:p>
            <a:pPr algn="just">
              <a:buClr>
                <a:schemeClr val="tx1"/>
              </a:buClr>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Firebase is used as the cloud storage to store the encrypted files.</a:t>
            </a:r>
          </a:p>
          <a:p>
            <a:pPr marL="0" indent="0" algn="just">
              <a:buClr>
                <a:schemeClr val="accent1">
                  <a:lumMod val="75000"/>
                </a:schemeClr>
              </a:buClr>
              <a:buNone/>
            </a:pPr>
            <a:endParaRPr lang="en-IN" sz="2800" dirty="0">
              <a:solidFill>
                <a:schemeClr val="tx1">
                  <a:lumMod val="95000"/>
                  <a:lumOff val="5000"/>
                </a:schemeClr>
              </a:solidFill>
            </a:endParaRPr>
          </a:p>
          <a:p>
            <a:pPr algn="just">
              <a:buClr>
                <a:schemeClr val="accent1">
                  <a:lumMod val="75000"/>
                </a:schemeClr>
              </a:buClr>
              <a:buFont typeface="Wingdings" panose="05000000000000000000" pitchFamily="2" charset="2"/>
              <a:buChar char="Ø"/>
            </a:pPr>
            <a:endParaRPr lang="en-IN" sz="2800" dirty="0">
              <a:solidFill>
                <a:schemeClr val="tx1">
                  <a:lumMod val="95000"/>
                  <a:lumOff val="5000"/>
                </a:schemeClr>
              </a:solidFill>
            </a:endParaRPr>
          </a:p>
          <a:p>
            <a:pPr algn="just"/>
            <a:endParaRPr lang="en-IN" sz="2800" dirty="0"/>
          </a:p>
        </p:txBody>
      </p:sp>
      <p:sp>
        <p:nvSpPr>
          <p:cNvPr id="7" name="Slide Number Placeholder 6">
            <a:extLst>
              <a:ext uri="{FF2B5EF4-FFF2-40B4-BE49-F238E27FC236}">
                <a16:creationId xmlns:a16="http://schemas.microsoft.com/office/drawing/2014/main" id="{E29CE593-15C1-4EC8-9999-6CA105D78504}"/>
              </a:ext>
            </a:extLst>
          </p:cNvPr>
          <p:cNvSpPr>
            <a:spLocks noGrp="1"/>
          </p:cNvSpPr>
          <p:nvPr>
            <p:ph type="sldNum" sz="quarter" idx="12"/>
          </p:nvPr>
        </p:nvSpPr>
        <p:spPr>
          <a:xfrm>
            <a:off x="9197266" y="6229350"/>
            <a:ext cx="2743200" cy="365125"/>
          </a:xfrm>
        </p:spPr>
        <p:txBody>
          <a:bodyPr/>
          <a:lstStyle/>
          <a:p>
            <a:fld id="{224494A7-FA0B-4C68-B8D9-388686FF8B48}" type="slidenum">
              <a:rPr lang="en-IN" sz="3200" b="1" smtClean="0"/>
              <a:t>16</a:t>
            </a:fld>
            <a:endParaRPr lang="en-IN" sz="3200" b="1" dirty="0"/>
          </a:p>
        </p:txBody>
      </p:sp>
      <p:pic>
        <p:nvPicPr>
          <p:cNvPr id="6" name="Picture 5">
            <a:extLst>
              <a:ext uri="{FF2B5EF4-FFF2-40B4-BE49-F238E27FC236}">
                <a16:creationId xmlns:a16="http://schemas.microsoft.com/office/drawing/2014/main" id="{6B64892C-C7F6-4BF3-98CC-F6A6EDAF702F}"/>
              </a:ext>
            </a:extLst>
          </p:cNvPr>
          <p:cNvPicPr>
            <a:picLocks noChangeAspect="1"/>
          </p:cNvPicPr>
          <p:nvPr/>
        </p:nvPicPr>
        <p:blipFill rotWithShape="1">
          <a:blip r:embed="rId2"/>
          <a:srcRect l="56052" t="38626" r="8508" b="17595"/>
          <a:stretch/>
        </p:blipFill>
        <p:spPr bwMode="auto">
          <a:xfrm>
            <a:off x="6466204" y="2429913"/>
            <a:ext cx="5159009" cy="35181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139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0B8C-59C9-4421-8861-3D8078481085}"/>
              </a:ext>
            </a:extLst>
          </p:cNvPr>
          <p:cNvSpPr>
            <a:spLocks noGrp="1"/>
          </p:cNvSpPr>
          <p:nvPr>
            <p:ph type="title"/>
          </p:nvPr>
        </p:nvSpPr>
        <p:spPr>
          <a:xfrm>
            <a:off x="1451579" y="337351"/>
            <a:ext cx="9291215" cy="1269507"/>
          </a:xfrm>
        </p:spPr>
        <p:txBody>
          <a:bodyPr>
            <a:no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ACCESSING THE DATA THROUGH WEBPAGE</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373DA0-F290-42A7-8050-811FB8282573}"/>
              </a:ext>
            </a:extLst>
          </p:cNvPr>
          <p:cNvSpPr>
            <a:spLocks noGrp="1"/>
          </p:cNvSpPr>
          <p:nvPr>
            <p:ph idx="1"/>
          </p:nvPr>
        </p:nvSpPr>
        <p:spPr>
          <a:xfrm>
            <a:off x="918548" y="2244294"/>
            <a:ext cx="5958114" cy="3450613"/>
          </a:xfrm>
        </p:spPr>
        <p:txBody>
          <a:bodyPr>
            <a:noAutofit/>
          </a:bodyPr>
          <a:lstStyle/>
          <a:p>
            <a:pPr algn="just">
              <a:buClr>
                <a:schemeClr val="tx1"/>
              </a:buClr>
            </a:pPr>
            <a:r>
              <a:rPr lang="en-US" sz="2400" dirty="0">
                <a:solidFill>
                  <a:schemeClr val="tx1"/>
                </a:solidFill>
                <a:latin typeface="Times New Roman" panose="02020603050405020304" pitchFamily="18" charset="0"/>
                <a:cs typeface="Times New Roman" panose="02020603050405020304" pitchFamily="18" charset="0"/>
              </a:rPr>
              <a:t>The end-user(doctor or relatives of patient) can access the information of the patient.</a:t>
            </a:r>
          </a:p>
          <a:p>
            <a:pPr algn="just">
              <a:buClr>
                <a:schemeClr val="tx1"/>
              </a:buClr>
            </a:pPr>
            <a:r>
              <a:rPr lang="en-US" sz="2400" dirty="0">
                <a:solidFill>
                  <a:schemeClr val="tx1"/>
                </a:solidFill>
                <a:latin typeface="Times New Roman" panose="02020603050405020304" pitchFamily="18" charset="0"/>
                <a:cs typeface="Times New Roman" panose="02020603050405020304" pitchFamily="18" charset="0"/>
              </a:rPr>
              <a:t>Initially, the end-user sends request to the super user or admin to view the data.</a:t>
            </a:r>
          </a:p>
          <a:p>
            <a:pPr algn="just"/>
            <a:r>
              <a:rPr lang="en-US" sz="2400" dirty="0">
                <a:solidFill>
                  <a:schemeClr val="tx1"/>
                </a:solidFill>
                <a:latin typeface="Times New Roman" panose="02020603050405020304" pitchFamily="18" charset="0"/>
                <a:cs typeface="Times New Roman" panose="02020603050405020304" pitchFamily="18" charset="0"/>
              </a:rPr>
              <a:t>The patient’s file can be viewed only after the request is approved.</a:t>
            </a:r>
          </a:p>
          <a:p>
            <a:pPr algn="just"/>
            <a:r>
              <a:rPr lang="en-US" sz="2400" dirty="0">
                <a:solidFill>
                  <a:schemeClr val="tx1"/>
                </a:solidFill>
                <a:latin typeface="Times New Roman" panose="02020603050405020304" pitchFamily="18" charset="0"/>
                <a:cs typeface="Times New Roman" panose="02020603050405020304" pitchFamily="18" charset="0"/>
              </a:rPr>
              <a:t>The end-user generates the secret key from public key to view the decrypted file.</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12CA73E-9288-404F-A74E-87418194C4D0}"/>
              </a:ext>
            </a:extLst>
          </p:cNvPr>
          <p:cNvSpPr>
            <a:spLocks noGrp="1"/>
          </p:cNvSpPr>
          <p:nvPr>
            <p:ph type="sldNum" sz="quarter" idx="12"/>
          </p:nvPr>
        </p:nvSpPr>
        <p:spPr>
          <a:xfrm>
            <a:off x="9093200" y="6004540"/>
            <a:ext cx="2743200" cy="365125"/>
          </a:xfrm>
        </p:spPr>
        <p:txBody>
          <a:bodyPr/>
          <a:lstStyle/>
          <a:p>
            <a:fld id="{224494A7-FA0B-4C68-B8D9-388686FF8B48}" type="slidenum">
              <a:rPr lang="en-IN" sz="3200" b="1" smtClean="0"/>
              <a:t>17</a:t>
            </a:fld>
            <a:endParaRPr lang="en-IN" sz="3200" b="1" dirty="0"/>
          </a:p>
        </p:txBody>
      </p:sp>
      <p:pic>
        <p:nvPicPr>
          <p:cNvPr id="5" name="Picture 4">
            <a:extLst>
              <a:ext uri="{FF2B5EF4-FFF2-40B4-BE49-F238E27FC236}">
                <a16:creationId xmlns:a16="http://schemas.microsoft.com/office/drawing/2014/main" id="{67467200-F1DF-31B8-050A-9C288DC52242}"/>
              </a:ext>
            </a:extLst>
          </p:cNvPr>
          <p:cNvPicPr>
            <a:picLocks noChangeAspect="1"/>
          </p:cNvPicPr>
          <p:nvPr/>
        </p:nvPicPr>
        <p:blipFill rotWithShape="1">
          <a:blip r:embed="rId2"/>
          <a:srcRect l="39348" t="36456" r="37157" b="36202"/>
          <a:stretch/>
        </p:blipFill>
        <p:spPr bwMode="auto">
          <a:xfrm>
            <a:off x="7347870" y="2244293"/>
            <a:ext cx="3865680" cy="3450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983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3F34-9896-483E-863D-FF6539995FA1}"/>
              </a:ext>
            </a:extLst>
          </p:cNvPr>
          <p:cNvSpPr>
            <a:spLocks noGrp="1"/>
          </p:cNvSpPr>
          <p:nvPr>
            <p:ph type="title"/>
          </p:nvPr>
        </p:nvSpPr>
        <p:spPr>
          <a:xfrm>
            <a:off x="1450392" y="422779"/>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HOMEPAGE</a:t>
            </a:r>
            <a:endParaRPr lang="en-IN" sz="4000" dirty="0">
              <a:solidFill>
                <a:schemeClr val="accent3">
                  <a:lumMod val="40000"/>
                  <a:lumOff val="60000"/>
                </a:schemeClr>
              </a:solidFill>
            </a:endParaRPr>
          </a:p>
        </p:txBody>
      </p:sp>
      <p:sp>
        <p:nvSpPr>
          <p:cNvPr id="6" name="Slide Number Placeholder 5">
            <a:extLst>
              <a:ext uri="{FF2B5EF4-FFF2-40B4-BE49-F238E27FC236}">
                <a16:creationId xmlns:a16="http://schemas.microsoft.com/office/drawing/2014/main" id="{077FDF40-E977-4BE8-8DA3-4341047DA759}"/>
              </a:ext>
            </a:extLst>
          </p:cNvPr>
          <p:cNvSpPr>
            <a:spLocks noGrp="1"/>
          </p:cNvSpPr>
          <p:nvPr>
            <p:ph type="sldNum" sz="quarter" idx="12"/>
          </p:nvPr>
        </p:nvSpPr>
        <p:spPr>
          <a:xfrm>
            <a:off x="9112928" y="6136216"/>
            <a:ext cx="2743200" cy="365125"/>
          </a:xfrm>
        </p:spPr>
        <p:txBody>
          <a:bodyPr/>
          <a:lstStyle/>
          <a:p>
            <a:fld id="{224494A7-FA0B-4C68-B8D9-388686FF8B48}" type="slidenum">
              <a:rPr lang="en-IN" sz="3200" b="1" smtClean="0"/>
              <a:t>18</a:t>
            </a:fld>
            <a:endParaRPr lang="en-IN" sz="3200" b="1" dirty="0"/>
          </a:p>
        </p:txBody>
      </p:sp>
      <p:pic>
        <p:nvPicPr>
          <p:cNvPr id="8" name="Content Placeholder 7">
            <a:extLst>
              <a:ext uri="{FF2B5EF4-FFF2-40B4-BE49-F238E27FC236}">
                <a16:creationId xmlns:a16="http://schemas.microsoft.com/office/drawing/2014/main" id="{9EF378E7-E8D1-0AA0-EB5D-6738160961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880" t="9254" r="6228" b="6281"/>
          <a:stretch/>
        </p:blipFill>
        <p:spPr>
          <a:xfrm>
            <a:off x="1905749" y="1514731"/>
            <a:ext cx="8380501" cy="4920489"/>
          </a:xfrm>
        </p:spPr>
      </p:pic>
    </p:spTree>
    <p:extLst>
      <p:ext uri="{BB962C8B-B14F-4D97-AF65-F5344CB8AC3E}">
        <p14:creationId xmlns:p14="http://schemas.microsoft.com/office/powerpoint/2010/main" val="236170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8626D-3C90-4730-875D-11AC4D4BFF4F}"/>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ABOUT PAGE</a:t>
            </a:r>
            <a:endParaRPr lang="en-IN" sz="4000" dirty="0"/>
          </a:p>
        </p:txBody>
      </p:sp>
      <p:pic>
        <p:nvPicPr>
          <p:cNvPr id="6" name="Content Placeholder 5">
            <a:extLst>
              <a:ext uri="{FF2B5EF4-FFF2-40B4-BE49-F238E27FC236}">
                <a16:creationId xmlns:a16="http://schemas.microsoft.com/office/drawing/2014/main" id="{1CC15210-588B-4DBF-AF1C-32106C3B0F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651" t="9050" r="6686" b="6078"/>
          <a:stretch/>
        </p:blipFill>
        <p:spPr>
          <a:xfrm>
            <a:off x="2185292" y="1502545"/>
            <a:ext cx="7821415" cy="4853805"/>
          </a:xfrm>
        </p:spPr>
      </p:pic>
      <p:sp>
        <p:nvSpPr>
          <p:cNvPr id="4" name="Slide Number Placeholder 3">
            <a:extLst>
              <a:ext uri="{FF2B5EF4-FFF2-40B4-BE49-F238E27FC236}">
                <a16:creationId xmlns:a16="http://schemas.microsoft.com/office/drawing/2014/main" id="{AB95E817-9A29-411C-93A5-9A84EC0EF8FD}"/>
              </a:ext>
            </a:extLst>
          </p:cNvPr>
          <p:cNvSpPr>
            <a:spLocks noGrp="1"/>
          </p:cNvSpPr>
          <p:nvPr>
            <p:ph type="sldNum" sz="quarter" idx="12"/>
          </p:nvPr>
        </p:nvSpPr>
        <p:spPr>
          <a:xfrm>
            <a:off x="9107750" y="6173787"/>
            <a:ext cx="2743200" cy="365125"/>
          </a:xfrm>
        </p:spPr>
        <p:txBody>
          <a:bodyPr/>
          <a:lstStyle/>
          <a:p>
            <a:fld id="{224494A7-FA0B-4C68-B8D9-388686FF8B48}" type="slidenum">
              <a:rPr lang="en-IN" sz="3200" b="1" smtClean="0"/>
              <a:t>19</a:t>
            </a:fld>
            <a:endParaRPr lang="en-IN" b="1" dirty="0"/>
          </a:p>
        </p:txBody>
      </p:sp>
    </p:spTree>
    <p:extLst>
      <p:ext uri="{BB962C8B-B14F-4D97-AF65-F5344CB8AC3E}">
        <p14:creationId xmlns:p14="http://schemas.microsoft.com/office/powerpoint/2010/main" val="395129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944C-4A90-4701-ACDA-14F5F26B0E41}"/>
              </a:ext>
            </a:extLst>
          </p:cNvPr>
          <p:cNvSpPr>
            <a:spLocks noGrp="1"/>
          </p:cNvSpPr>
          <p:nvPr>
            <p:ph type="title"/>
          </p:nvPr>
        </p:nvSpPr>
        <p:spPr>
          <a:xfrm>
            <a:off x="1449206" y="139140"/>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CONTENTS</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B0F7E8-86E6-47B2-9319-725273051EEC}"/>
              </a:ext>
            </a:extLst>
          </p:cNvPr>
          <p:cNvSpPr>
            <a:spLocks noGrp="1"/>
          </p:cNvSpPr>
          <p:nvPr>
            <p:ph idx="1"/>
          </p:nvPr>
        </p:nvSpPr>
        <p:spPr>
          <a:xfrm>
            <a:off x="1282417" y="1769862"/>
            <a:ext cx="4356383" cy="3928205"/>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Abstract</a:t>
            </a:r>
          </a:p>
          <a:p>
            <a:r>
              <a:rPr lang="en-US" sz="2400" dirty="0">
                <a:solidFill>
                  <a:schemeClr val="tx1"/>
                </a:solidFill>
                <a:latin typeface="Times New Roman" panose="02020603050405020304" pitchFamily="18" charset="0"/>
                <a:cs typeface="Times New Roman" panose="02020603050405020304" pitchFamily="18" charset="0"/>
              </a:rPr>
              <a:t>Introduction</a:t>
            </a:r>
          </a:p>
          <a:p>
            <a:r>
              <a:rPr lang="en-US" sz="2400" dirty="0">
                <a:solidFill>
                  <a:schemeClr val="tx1"/>
                </a:solidFill>
                <a:latin typeface="Times New Roman" panose="02020603050405020304" pitchFamily="18" charset="0"/>
                <a:cs typeface="Times New Roman" panose="02020603050405020304" pitchFamily="18" charset="0"/>
              </a:rPr>
              <a:t>System Requirements</a:t>
            </a:r>
          </a:p>
          <a:p>
            <a:r>
              <a:rPr lang="en-US" sz="2400" dirty="0">
                <a:solidFill>
                  <a:schemeClr val="tx1"/>
                </a:solidFill>
                <a:latin typeface="Times New Roman" panose="02020603050405020304" pitchFamily="18" charset="0"/>
                <a:cs typeface="Times New Roman" panose="02020603050405020304" pitchFamily="18" charset="0"/>
              </a:rPr>
              <a:t>Existing System</a:t>
            </a:r>
          </a:p>
          <a:p>
            <a:r>
              <a:rPr lang="en-US" sz="2400" dirty="0">
                <a:solidFill>
                  <a:schemeClr val="tx1"/>
                </a:solidFill>
                <a:latin typeface="Times New Roman" panose="02020603050405020304" pitchFamily="18" charset="0"/>
                <a:cs typeface="Times New Roman" panose="02020603050405020304" pitchFamily="18" charset="0"/>
              </a:rPr>
              <a:t>Proposed System</a:t>
            </a:r>
          </a:p>
          <a:p>
            <a:r>
              <a:rPr lang="en-US" sz="2400" dirty="0">
                <a:solidFill>
                  <a:schemeClr val="tx1"/>
                </a:solidFill>
                <a:latin typeface="Times New Roman" panose="02020603050405020304" pitchFamily="18" charset="0"/>
                <a:cs typeface="Times New Roman" panose="02020603050405020304" pitchFamily="18" charset="0"/>
              </a:rPr>
              <a:t>System Architecture</a:t>
            </a:r>
          </a:p>
          <a:p>
            <a:r>
              <a:rPr lang="en-US" sz="2400" dirty="0">
                <a:solidFill>
                  <a:schemeClr val="tx1"/>
                </a:solidFill>
                <a:latin typeface="Times New Roman" panose="02020603050405020304" pitchFamily="18" charset="0"/>
                <a:cs typeface="Times New Roman" panose="02020603050405020304" pitchFamily="18" charset="0"/>
              </a:rPr>
              <a:t>Algorithms</a:t>
            </a:r>
          </a:p>
          <a:p>
            <a:r>
              <a:rPr lang="en-US" sz="2400" dirty="0">
                <a:solidFill>
                  <a:schemeClr val="tx1"/>
                </a:solidFill>
                <a:latin typeface="Times New Roman" panose="02020603050405020304" pitchFamily="18" charset="0"/>
                <a:cs typeface="Times New Roman" panose="02020603050405020304" pitchFamily="18" charset="0"/>
              </a:rPr>
              <a:t>Implementation Modules</a:t>
            </a:r>
          </a:p>
          <a:p>
            <a:endParaRPr lang="en-IN" dirty="0"/>
          </a:p>
        </p:txBody>
      </p:sp>
      <p:sp>
        <p:nvSpPr>
          <p:cNvPr id="4" name="Content Placeholder 2">
            <a:extLst>
              <a:ext uri="{FF2B5EF4-FFF2-40B4-BE49-F238E27FC236}">
                <a16:creationId xmlns:a16="http://schemas.microsoft.com/office/drawing/2014/main" id="{CF2CAB5C-10FB-4692-8379-A8C9DDF320C2}"/>
              </a:ext>
            </a:extLst>
          </p:cNvPr>
          <p:cNvSpPr txBox="1">
            <a:spLocks/>
          </p:cNvSpPr>
          <p:nvPr/>
        </p:nvSpPr>
        <p:spPr>
          <a:xfrm>
            <a:off x="6094813" y="1604926"/>
            <a:ext cx="4614908" cy="42580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buClr>
            </a:pPr>
            <a:r>
              <a:rPr lang="en-US" sz="2400" dirty="0">
                <a:latin typeface="Times New Roman" panose="02020603050405020304" pitchFamily="18" charset="0"/>
                <a:cs typeface="Times New Roman" panose="02020603050405020304" pitchFamily="18" charset="0"/>
              </a:rPr>
              <a:t>Screenshots</a:t>
            </a:r>
          </a:p>
          <a:p>
            <a:pPr>
              <a:buClr>
                <a:schemeClr val="tx1"/>
              </a:buClr>
            </a:pPr>
            <a:r>
              <a:rPr lang="en-US" sz="2400" dirty="0">
                <a:latin typeface="Times New Roman" panose="02020603050405020304" pitchFamily="18" charset="0"/>
                <a:cs typeface="Times New Roman" panose="02020603050405020304" pitchFamily="18" charset="0"/>
              </a:rPr>
              <a:t>UML Diagrams</a:t>
            </a:r>
          </a:p>
          <a:p>
            <a:pPr>
              <a:buClr>
                <a:schemeClr val="tx1"/>
              </a:buClr>
            </a:pPr>
            <a:r>
              <a:rPr lang="en-US" sz="2400" dirty="0">
                <a:latin typeface="Times New Roman" panose="02020603050405020304" pitchFamily="18" charset="0"/>
                <a:cs typeface="Times New Roman" panose="02020603050405020304" pitchFamily="18" charset="0"/>
              </a:rPr>
              <a:t>Algorithm Flowchart</a:t>
            </a:r>
          </a:p>
          <a:p>
            <a:pPr>
              <a:buClr>
                <a:schemeClr val="tx1"/>
              </a:buClr>
            </a:pPr>
            <a:r>
              <a:rPr lang="en-US" sz="2400" dirty="0">
                <a:latin typeface="Times New Roman" panose="02020603050405020304" pitchFamily="18" charset="0"/>
                <a:cs typeface="Times New Roman" panose="02020603050405020304" pitchFamily="18" charset="0"/>
              </a:rPr>
              <a:t>Advantages</a:t>
            </a:r>
          </a:p>
          <a:p>
            <a:pPr>
              <a:buClr>
                <a:schemeClr val="tx1"/>
              </a:buClr>
            </a:pPr>
            <a:r>
              <a:rPr lang="en-US" sz="2400" dirty="0">
                <a:latin typeface="Times New Roman" panose="02020603050405020304" pitchFamily="18" charset="0"/>
                <a:cs typeface="Times New Roman" panose="02020603050405020304" pitchFamily="18" charset="0"/>
              </a:rPr>
              <a:t>Disadvantages</a:t>
            </a:r>
          </a:p>
          <a:p>
            <a:pPr>
              <a:buClr>
                <a:schemeClr val="tx1"/>
              </a:buClr>
            </a:pPr>
            <a:r>
              <a:rPr lang="en-US" sz="2400" dirty="0">
                <a:latin typeface="Times New Roman" panose="02020603050405020304" pitchFamily="18" charset="0"/>
                <a:cs typeface="Times New Roman" panose="02020603050405020304" pitchFamily="18" charset="0"/>
              </a:rPr>
              <a:t>Conclusion</a:t>
            </a:r>
          </a:p>
          <a:p>
            <a:pPr>
              <a:buClr>
                <a:schemeClr val="tx1"/>
              </a:buClr>
            </a:pPr>
            <a:r>
              <a:rPr lang="en-US" sz="2400" dirty="0">
                <a:latin typeface="Times New Roman" panose="02020603050405020304" pitchFamily="18" charset="0"/>
                <a:cs typeface="Times New Roman" panose="02020603050405020304" pitchFamily="18" charset="0"/>
              </a:rPr>
              <a:t>References</a:t>
            </a:r>
          </a:p>
          <a:p>
            <a:endParaRPr lang="en-IN" dirty="0"/>
          </a:p>
        </p:txBody>
      </p:sp>
      <p:sp>
        <p:nvSpPr>
          <p:cNvPr id="7" name="Slide Number Placeholder 6">
            <a:extLst>
              <a:ext uri="{FF2B5EF4-FFF2-40B4-BE49-F238E27FC236}">
                <a16:creationId xmlns:a16="http://schemas.microsoft.com/office/drawing/2014/main" id="{7A3D6133-148F-441E-BA93-B57E1592FC80}"/>
              </a:ext>
            </a:extLst>
          </p:cNvPr>
          <p:cNvSpPr>
            <a:spLocks noGrp="1"/>
          </p:cNvSpPr>
          <p:nvPr>
            <p:ph type="sldNum" sz="quarter" idx="12"/>
          </p:nvPr>
        </p:nvSpPr>
        <p:spPr>
          <a:xfrm>
            <a:off x="9118600" y="6279553"/>
            <a:ext cx="2743200" cy="365125"/>
          </a:xfrm>
        </p:spPr>
        <p:txBody>
          <a:bodyPr/>
          <a:lstStyle/>
          <a:p>
            <a:fld id="{224494A7-FA0B-4C68-B8D9-388686FF8B48}" type="slidenum">
              <a:rPr lang="en-IN" sz="3200" b="1" smtClean="0"/>
              <a:t>2</a:t>
            </a:fld>
            <a:endParaRPr lang="en-IN" sz="3200" b="1" dirty="0"/>
          </a:p>
        </p:txBody>
      </p:sp>
    </p:spTree>
    <p:extLst>
      <p:ext uri="{BB962C8B-B14F-4D97-AF65-F5344CB8AC3E}">
        <p14:creationId xmlns:p14="http://schemas.microsoft.com/office/powerpoint/2010/main" val="772105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3C7E-9DC1-495B-AB2A-63878CA33EAC}"/>
              </a:ext>
            </a:extLst>
          </p:cNvPr>
          <p:cNvSpPr>
            <a:spLocks noGrp="1"/>
          </p:cNvSpPr>
          <p:nvPr>
            <p:ph type="title"/>
          </p:nvPr>
        </p:nvSpPr>
        <p:spPr>
          <a:xfrm>
            <a:off x="1334815" y="316247"/>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REGISTRATION</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1132343-99D3-448C-A6E7-81EFD6A9C4F3}"/>
              </a:ext>
            </a:extLst>
          </p:cNvPr>
          <p:cNvSpPr>
            <a:spLocks noGrp="1"/>
          </p:cNvSpPr>
          <p:nvPr>
            <p:ph type="sldNum" sz="quarter" idx="12"/>
          </p:nvPr>
        </p:nvSpPr>
        <p:spPr>
          <a:xfrm>
            <a:off x="9100655" y="6176627"/>
            <a:ext cx="2743200" cy="365125"/>
          </a:xfrm>
        </p:spPr>
        <p:txBody>
          <a:bodyPr/>
          <a:lstStyle/>
          <a:p>
            <a:fld id="{224494A7-FA0B-4C68-B8D9-388686FF8B48}" type="slidenum">
              <a:rPr lang="en-IN" sz="3200" b="1" smtClean="0"/>
              <a:t>20</a:t>
            </a:fld>
            <a:endParaRPr lang="en-IN" sz="3200" b="1" dirty="0"/>
          </a:p>
        </p:txBody>
      </p:sp>
      <p:pic>
        <p:nvPicPr>
          <p:cNvPr id="8" name="Content Placeholder 7">
            <a:extLst>
              <a:ext uri="{FF2B5EF4-FFF2-40B4-BE49-F238E27FC236}">
                <a16:creationId xmlns:a16="http://schemas.microsoft.com/office/drawing/2014/main" id="{144A9094-C0F0-4EF5-87A5-A2A32D0D682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651" t="8233" r="15294" b="6077"/>
          <a:stretch/>
        </p:blipFill>
        <p:spPr>
          <a:xfrm>
            <a:off x="2294453" y="1500325"/>
            <a:ext cx="7603093" cy="4882719"/>
          </a:xfrm>
        </p:spPr>
      </p:pic>
    </p:spTree>
    <p:extLst>
      <p:ext uri="{BB962C8B-B14F-4D97-AF65-F5344CB8AC3E}">
        <p14:creationId xmlns:p14="http://schemas.microsoft.com/office/powerpoint/2010/main" val="226342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F41F-83AC-4DA4-A56F-993DA7068766}"/>
              </a:ext>
            </a:extLst>
          </p:cNvPr>
          <p:cNvSpPr>
            <a:spLocks noGrp="1"/>
          </p:cNvSpPr>
          <p:nvPr>
            <p:ph type="title"/>
          </p:nvPr>
        </p:nvSpPr>
        <p:spPr>
          <a:xfrm>
            <a:off x="1336170" y="325124"/>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LOGIN</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FC77066-DA7E-4FCB-8EB1-B1A05B497CED}"/>
              </a:ext>
            </a:extLst>
          </p:cNvPr>
          <p:cNvSpPr>
            <a:spLocks noGrp="1"/>
          </p:cNvSpPr>
          <p:nvPr>
            <p:ph type="sldNum" sz="quarter" idx="12"/>
          </p:nvPr>
        </p:nvSpPr>
        <p:spPr>
          <a:xfrm>
            <a:off x="9255785" y="6034617"/>
            <a:ext cx="2743200" cy="365125"/>
          </a:xfrm>
        </p:spPr>
        <p:txBody>
          <a:bodyPr/>
          <a:lstStyle/>
          <a:p>
            <a:fld id="{224494A7-FA0B-4C68-B8D9-388686FF8B48}" type="slidenum">
              <a:rPr lang="en-IN" sz="3200" b="1" smtClean="0"/>
              <a:t>21</a:t>
            </a:fld>
            <a:endParaRPr lang="en-IN" sz="3200" b="1" dirty="0"/>
          </a:p>
        </p:txBody>
      </p:sp>
      <p:pic>
        <p:nvPicPr>
          <p:cNvPr id="8" name="Content Placeholder 7">
            <a:extLst>
              <a:ext uri="{FF2B5EF4-FFF2-40B4-BE49-F238E27FC236}">
                <a16:creationId xmlns:a16="http://schemas.microsoft.com/office/drawing/2014/main" id="{88974180-156C-43F5-9977-2C1FE411E7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71" t="8642" r="15867" b="6280"/>
          <a:stretch/>
        </p:blipFill>
        <p:spPr>
          <a:xfrm>
            <a:off x="2314631" y="1479833"/>
            <a:ext cx="7562737" cy="4919909"/>
          </a:xfrm>
        </p:spPr>
      </p:pic>
    </p:spTree>
    <p:extLst>
      <p:ext uri="{BB962C8B-B14F-4D97-AF65-F5344CB8AC3E}">
        <p14:creationId xmlns:p14="http://schemas.microsoft.com/office/powerpoint/2010/main" val="3304565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FC96-0594-4543-B75B-B2DA61F18449}"/>
              </a:ext>
            </a:extLst>
          </p:cNvPr>
          <p:cNvSpPr>
            <a:spLocks noGrp="1"/>
          </p:cNvSpPr>
          <p:nvPr>
            <p:ph type="title"/>
          </p:nvPr>
        </p:nvSpPr>
        <p:spPr>
          <a:xfrm>
            <a:off x="1371680" y="298492"/>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USER PAGE</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8B8A72B-AD86-4A32-9478-3749C4F12AD3}"/>
              </a:ext>
            </a:extLst>
          </p:cNvPr>
          <p:cNvSpPr>
            <a:spLocks noGrp="1"/>
          </p:cNvSpPr>
          <p:nvPr>
            <p:ph type="sldNum" sz="quarter" idx="12"/>
          </p:nvPr>
        </p:nvSpPr>
        <p:spPr>
          <a:xfrm>
            <a:off x="9143195" y="6097819"/>
            <a:ext cx="2743200" cy="365125"/>
          </a:xfrm>
        </p:spPr>
        <p:txBody>
          <a:bodyPr/>
          <a:lstStyle/>
          <a:p>
            <a:fld id="{224494A7-FA0B-4C68-B8D9-388686FF8B48}" type="slidenum">
              <a:rPr lang="en-IN" sz="3200" b="1" smtClean="0"/>
              <a:t>22</a:t>
            </a:fld>
            <a:endParaRPr lang="en-IN" sz="3200" b="1" dirty="0"/>
          </a:p>
        </p:txBody>
      </p:sp>
      <p:pic>
        <p:nvPicPr>
          <p:cNvPr id="4" name="Picture 3">
            <a:extLst>
              <a:ext uri="{FF2B5EF4-FFF2-40B4-BE49-F238E27FC236}">
                <a16:creationId xmlns:a16="http://schemas.microsoft.com/office/drawing/2014/main" id="{0A18D94C-6BB1-406B-8952-D01D6B95E5BE}"/>
              </a:ext>
            </a:extLst>
          </p:cNvPr>
          <p:cNvPicPr>
            <a:picLocks noChangeAspect="1"/>
          </p:cNvPicPr>
          <p:nvPr/>
        </p:nvPicPr>
        <p:blipFill rotWithShape="1">
          <a:blip r:embed="rId2">
            <a:extLst>
              <a:ext uri="{28A0092B-C50C-407E-A947-70E740481C1C}">
                <a14:useLocalDpi xmlns:a14="http://schemas.microsoft.com/office/drawing/2010/main" val="0"/>
              </a:ext>
            </a:extLst>
          </a:blip>
          <a:srcRect l="10486" t="9191" r="17136" b="6667"/>
          <a:stretch/>
        </p:blipFill>
        <p:spPr>
          <a:xfrm>
            <a:off x="1915803" y="1337179"/>
            <a:ext cx="8202967" cy="5053073"/>
          </a:xfrm>
          <a:prstGeom prst="rect">
            <a:avLst/>
          </a:prstGeom>
        </p:spPr>
      </p:pic>
    </p:spTree>
    <p:extLst>
      <p:ext uri="{BB962C8B-B14F-4D97-AF65-F5344CB8AC3E}">
        <p14:creationId xmlns:p14="http://schemas.microsoft.com/office/powerpoint/2010/main" val="3857946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7748-FB9A-4D49-9C31-BC5B890331FD}"/>
              </a:ext>
            </a:extLst>
          </p:cNvPr>
          <p:cNvSpPr>
            <a:spLocks noGrp="1"/>
          </p:cNvSpPr>
          <p:nvPr>
            <p:ph type="title"/>
          </p:nvPr>
        </p:nvSpPr>
        <p:spPr>
          <a:xfrm>
            <a:off x="1336169" y="271859"/>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USER DASHBOARD</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9B99742-680F-4E56-AB62-4338E471D046}"/>
              </a:ext>
            </a:extLst>
          </p:cNvPr>
          <p:cNvSpPr>
            <a:spLocks noGrp="1"/>
          </p:cNvSpPr>
          <p:nvPr>
            <p:ph type="sldNum" sz="quarter" idx="12"/>
          </p:nvPr>
        </p:nvSpPr>
        <p:spPr>
          <a:xfrm>
            <a:off x="9177867" y="5994400"/>
            <a:ext cx="2743200" cy="365125"/>
          </a:xfrm>
        </p:spPr>
        <p:txBody>
          <a:bodyPr/>
          <a:lstStyle/>
          <a:p>
            <a:fld id="{224494A7-FA0B-4C68-B8D9-388686FF8B48}" type="slidenum">
              <a:rPr lang="en-IN" sz="3200" b="1" smtClean="0"/>
              <a:t>23</a:t>
            </a:fld>
            <a:endParaRPr lang="en-IN" sz="3200" b="1" dirty="0"/>
          </a:p>
        </p:txBody>
      </p:sp>
      <p:pic>
        <p:nvPicPr>
          <p:cNvPr id="8" name="Content Placeholder 7">
            <a:extLst>
              <a:ext uri="{FF2B5EF4-FFF2-40B4-BE49-F238E27FC236}">
                <a16:creationId xmlns:a16="http://schemas.microsoft.com/office/drawing/2014/main" id="{E87CAA65-BDE3-4B33-A5FA-A40C41A284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996" t="9254" r="3588" b="5873"/>
          <a:stretch/>
        </p:blipFill>
        <p:spPr>
          <a:xfrm>
            <a:off x="2173809" y="1341069"/>
            <a:ext cx="7615934" cy="5018456"/>
          </a:xfrm>
        </p:spPr>
      </p:pic>
    </p:spTree>
    <p:extLst>
      <p:ext uri="{BB962C8B-B14F-4D97-AF65-F5344CB8AC3E}">
        <p14:creationId xmlns:p14="http://schemas.microsoft.com/office/powerpoint/2010/main" val="1231527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64AF-9D56-47A6-B080-67F0DFB916C9}"/>
              </a:ext>
            </a:extLst>
          </p:cNvPr>
          <p:cNvSpPr>
            <a:spLocks noGrp="1"/>
          </p:cNvSpPr>
          <p:nvPr>
            <p:ph type="title"/>
          </p:nvPr>
        </p:nvSpPr>
        <p:spPr>
          <a:xfrm>
            <a:off x="1450392" y="254103"/>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KEY PAGE</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B97AF65-D53D-4582-91F4-DE702E2C7483}"/>
              </a:ext>
            </a:extLst>
          </p:cNvPr>
          <p:cNvSpPr>
            <a:spLocks noGrp="1"/>
          </p:cNvSpPr>
          <p:nvPr>
            <p:ph type="sldNum" sz="quarter" idx="12"/>
          </p:nvPr>
        </p:nvSpPr>
        <p:spPr>
          <a:xfrm>
            <a:off x="9211733" y="5994400"/>
            <a:ext cx="2743200" cy="365125"/>
          </a:xfrm>
        </p:spPr>
        <p:txBody>
          <a:bodyPr/>
          <a:lstStyle/>
          <a:p>
            <a:fld id="{224494A7-FA0B-4C68-B8D9-388686FF8B48}" type="slidenum">
              <a:rPr lang="en-IN" sz="3200" b="1" smtClean="0"/>
              <a:t>24</a:t>
            </a:fld>
            <a:endParaRPr lang="en-IN" sz="3200" b="1" dirty="0"/>
          </a:p>
        </p:txBody>
      </p:sp>
      <p:pic>
        <p:nvPicPr>
          <p:cNvPr id="12" name="Content Placeholder 11">
            <a:extLst>
              <a:ext uri="{FF2B5EF4-FFF2-40B4-BE49-F238E27FC236}">
                <a16:creationId xmlns:a16="http://schemas.microsoft.com/office/drawing/2014/main" id="{EA54DDD8-D96C-4A3F-95AE-29F74DC3A9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55" t="8438" r="1293" b="6077"/>
          <a:stretch/>
        </p:blipFill>
        <p:spPr>
          <a:xfrm>
            <a:off x="1695633" y="1205683"/>
            <a:ext cx="8609608" cy="5153842"/>
          </a:xfrm>
        </p:spPr>
      </p:pic>
    </p:spTree>
    <p:extLst>
      <p:ext uri="{BB962C8B-B14F-4D97-AF65-F5344CB8AC3E}">
        <p14:creationId xmlns:p14="http://schemas.microsoft.com/office/powerpoint/2010/main" val="99320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9870-E2F6-40B6-9763-657837018B48}"/>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CONTACT US PAGE</a:t>
            </a:r>
            <a:endParaRPr lang="en-IN" sz="4000" dirty="0"/>
          </a:p>
        </p:txBody>
      </p:sp>
      <p:sp>
        <p:nvSpPr>
          <p:cNvPr id="4" name="Slide Number Placeholder 3">
            <a:extLst>
              <a:ext uri="{FF2B5EF4-FFF2-40B4-BE49-F238E27FC236}">
                <a16:creationId xmlns:a16="http://schemas.microsoft.com/office/drawing/2014/main" id="{A3E378FB-A06E-4C88-BF84-D99A151BFC60}"/>
              </a:ext>
            </a:extLst>
          </p:cNvPr>
          <p:cNvSpPr>
            <a:spLocks noGrp="1"/>
          </p:cNvSpPr>
          <p:nvPr>
            <p:ph type="sldNum" sz="quarter" idx="12"/>
          </p:nvPr>
        </p:nvSpPr>
        <p:spPr>
          <a:xfrm>
            <a:off x="9027851" y="6127750"/>
            <a:ext cx="2743200" cy="365125"/>
          </a:xfrm>
        </p:spPr>
        <p:txBody>
          <a:bodyPr/>
          <a:lstStyle/>
          <a:p>
            <a:fld id="{224494A7-FA0B-4C68-B8D9-388686FF8B48}" type="slidenum">
              <a:rPr lang="en-IN" sz="3200" b="1" smtClean="0"/>
              <a:t>25</a:t>
            </a:fld>
            <a:endParaRPr lang="en-IN" sz="3200" b="1" dirty="0"/>
          </a:p>
        </p:txBody>
      </p:sp>
      <p:pic>
        <p:nvPicPr>
          <p:cNvPr id="7" name="Content Placeholder 6">
            <a:extLst>
              <a:ext uri="{FF2B5EF4-FFF2-40B4-BE49-F238E27FC236}">
                <a16:creationId xmlns:a16="http://schemas.microsoft.com/office/drawing/2014/main" id="{7344E2F9-A517-168C-FB3C-2C24ECF086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741" t="9267" r="3683" b="6019"/>
          <a:stretch/>
        </p:blipFill>
        <p:spPr>
          <a:xfrm>
            <a:off x="1936484" y="1495425"/>
            <a:ext cx="8319032" cy="4876800"/>
          </a:xfrm>
        </p:spPr>
      </p:pic>
    </p:spTree>
    <p:extLst>
      <p:ext uri="{BB962C8B-B14F-4D97-AF65-F5344CB8AC3E}">
        <p14:creationId xmlns:p14="http://schemas.microsoft.com/office/powerpoint/2010/main" val="1391559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3C93-5280-4E14-A3A8-719DD9430091}"/>
              </a:ext>
            </a:extLst>
          </p:cNvPr>
          <p:cNvSpPr>
            <a:spLocks noGrp="1"/>
          </p:cNvSpPr>
          <p:nvPr>
            <p:ph type="title"/>
          </p:nvPr>
        </p:nvSpPr>
        <p:spPr>
          <a:xfrm>
            <a:off x="1595413" y="278167"/>
            <a:ext cx="8596668" cy="819705"/>
          </a:xfrm>
        </p:spPr>
        <p:txBody>
          <a:bodyPr>
            <a:norm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CLASS DIAGRAM</a:t>
            </a:r>
          </a:p>
        </p:txBody>
      </p:sp>
      <p:pic>
        <p:nvPicPr>
          <p:cNvPr id="5" name="Content Placeholder 4">
            <a:extLst>
              <a:ext uri="{FF2B5EF4-FFF2-40B4-BE49-F238E27FC236}">
                <a16:creationId xmlns:a16="http://schemas.microsoft.com/office/drawing/2014/main" id="{41A1A9AA-D815-480B-AA60-83C717437E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4260" y="1097871"/>
            <a:ext cx="7258974" cy="5481961"/>
          </a:xfrm>
          <a:prstGeom prst="rect">
            <a:avLst/>
          </a:prstGeom>
          <a:noFill/>
          <a:ln>
            <a:noFill/>
          </a:ln>
        </p:spPr>
      </p:pic>
      <p:sp>
        <p:nvSpPr>
          <p:cNvPr id="6" name="Slide Number Placeholder 5">
            <a:extLst>
              <a:ext uri="{FF2B5EF4-FFF2-40B4-BE49-F238E27FC236}">
                <a16:creationId xmlns:a16="http://schemas.microsoft.com/office/drawing/2014/main" id="{6BA26518-83AF-4C9E-9D17-B195EC067FA0}"/>
              </a:ext>
            </a:extLst>
          </p:cNvPr>
          <p:cNvSpPr>
            <a:spLocks noGrp="1"/>
          </p:cNvSpPr>
          <p:nvPr>
            <p:ph type="sldNum" sz="quarter" idx="12"/>
          </p:nvPr>
        </p:nvSpPr>
        <p:spPr>
          <a:xfrm>
            <a:off x="9194800" y="6032145"/>
            <a:ext cx="2743200" cy="365125"/>
          </a:xfrm>
        </p:spPr>
        <p:txBody>
          <a:bodyPr/>
          <a:lstStyle/>
          <a:p>
            <a:fld id="{224494A7-FA0B-4C68-B8D9-388686FF8B48}" type="slidenum">
              <a:rPr lang="en-IN" sz="3200" b="1" smtClean="0"/>
              <a:t>26</a:t>
            </a:fld>
            <a:endParaRPr lang="en-IN" sz="3200" b="1" dirty="0"/>
          </a:p>
        </p:txBody>
      </p:sp>
    </p:spTree>
    <p:extLst>
      <p:ext uri="{BB962C8B-B14F-4D97-AF65-F5344CB8AC3E}">
        <p14:creationId xmlns:p14="http://schemas.microsoft.com/office/powerpoint/2010/main" val="414420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46C1-80A4-4655-93CF-8B6B9438E2C2}"/>
              </a:ext>
            </a:extLst>
          </p:cNvPr>
          <p:cNvSpPr>
            <a:spLocks noGrp="1"/>
          </p:cNvSpPr>
          <p:nvPr>
            <p:ph type="title"/>
          </p:nvPr>
        </p:nvSpPr>
        <p:spPr>
          <a:xfrm>
            <a:off x="1676335" y="260987"/>
            <a:ext cx="8596668" cy="759518"/>
          </a:xfrm>
        </p:spPr>
        <p:txBody>
          <a:bodyPr>
            <a:norm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USECASE DIAGRAM</a:t>
            </a:r>
          </a:p>
        </p:txBody>
      </p:sp>
      <p:pic>
        <p:nvPicPr>
          <p:cNvPr id="6" name="Content Placeholder 5">
            <a:extLst>
              <a:ext uri="{FF2B5EF4-FFF2-40B4-BE49-F238E27FC236}">
                <a16:creationId xmlns:a16="http://schemas.microsoft.com/office/drawing/2014/main" id="{4C035200-6569-4468-81B0-27972B0958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7182" y="1159933"/>
            <a:ext cx="5734975" cy="5609768"/>
          </a:xfrm>
          <a:prstGeom prst="rect">
            <a:avLst/>
          </a:prstGeom>
          <a:noFill/>
          <a:ln>
            <a:noFill/>
          </a:ln>
        </p:spPr>
      </p:pic>
      <p:sp>
        <p:nvSpPr>
          <p:cNvPr id="5" name="Slide Number Placeholder 4">
            <a:extLst>
              <a:ext uri="{FF2B5EF4-FFF2-40B4-BE49-F238E27FC236}">
                <a16:creationId xmlns:a16="http://schemas.microsoft.com/office/drawing/2014/main" id="{C18772AE-B212-413A-810E-C7DE2CDDB306}"/>
              </a:ext>
            </a:extLst>
          </p:cNvPr>
          <p:cNvSpPr>
            <a:spLocks noGrp="1"/>
          </p:cNvSpPr>
          <p:nvPr>
            <p:ph type="sldNum" sz="quarter" idx="12"/>
          </p:nvPr>
        </p:nvSpPr>
        <p:spPr>
          <a:xfrm>
            <a:off x="9279466" y="5975350"/>
            <a:ext cx="2743200" cy="365125"/>
          </a:xfrm>
        </p:spPr>
        <p:txBody>
          <a:bodyPr/>
          <a:lstStyle/>
          <a:p>
            <a:fld id="{224494A7-FA0B-4C68-B8D9-388686FF8B48}" type="slidenum">
              <a:rPr lang="en-IN" sz="3200" b="1" smtClean="0"/>
              <a:t>27</a:t>
            </a:fld>
            <a:endParaRPr lang="en-IN" sz="3200" b="1" dirty="0"/>
          </a:p>
        </p:txBody>
      </p:sp>
    </p:spTree>
    <p:extLst>
      <p:ext uri="{BB962C8B-B14F-4D97-AF65-F5344CB8AC3E}">
        <p14:creationId xmlns:p14="http://schemas.microsoft.com/office/powerpoint/2010/main" val="3727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7A19-FD4F-4579-97D8-1C4D2D994D0F}"/>
              </a:ext>
            </a:extLst>
          </p:cNvPr>
          <p:cNvSpPr>
            <a:spLocks noGrp="1"/>
          </p:cNvSpPr>
          <p:nvPr>
            <p:ph type="title"/>
          </p:nvPr>
        </p:nvSpPr>
        <p:spPr>
          <a:xfrm>
            <a:off x="1797666" y="112450"/>
            <a:ext cx="8596668" cy="970625"/>
          </a:xfrm>
        </p:spPr>
        <p:txBody>
          <a:bodyPr>
            <a:norm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SEQUENCE DIAGRAM</a:t>
            </a:r>
          </a:p>
        </p:txBody>
      </p:sp>
      <p:pic>
        <p:nvPicPr>
          <p:cNvPr id="6" name="Content Placeholder 5">
            <a:extLst>
              <a:ext uri="{FF2B5EF4-FFF2-40B4-BE49-F238E27FC236}">
                <a16:creationId xmlns:a16="http://schemas.microsoft.com/office/drawing/2014/main" id="{BC0E5BD9-FA44-4AF2-ADE2-04EA3007E9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5" t="1691" r="5207" b="6250"/>
          <a:stretch/>
        </p:blipFill>
        <p:spPr bwMode="auto">
          <a:xfrm>
            <a:off x="2752078" y="1163632"/>
            <a:ext cx="6258757" cy="5486400"/>
          </a:xfrm>
          <a:prstGeom prst="rect">
            <a:avLst/>
          </a:prstGeom>
          <a:noFill/>
          <a:ln>
            <a:noFill/>
          </a:ln>
          <a:extLst>
            <a:ext uri="{53640926-AAD7-44D8-BBD7-CCE9431645EC}">
              <a14:shadowObscured xmlns:a14="http://schemas.microsoft.com/office/drawing/2010/main"/>
            </a:ext>
          </a:extLst>
        </p:spPr>
      </p:pic>
      <p:sp>
        <p:nvSpPr>
          <p:cNvPr id="5" name="Slide Number Placeholder 4">
            <a:extLst>
              <a:ext uri="{FF2B5EF4-FFF2-40B4-BE49-F238E27FC236}">
                <a16:creationId xmlns:a16="http://schemas.microsoft.com/office/drawing/2014/main" id="{FE58B95F-844D-40AD-B7C7-D3418DBD9646}"/>
              </a:ext>
            </a:extLst>
          </p:cNvPr>
          <p:cNvSpPr>
            <a:spLocks noGrp="1"/>
          </p:cNvSpPr>
          <p:nvPr>
            <p:ph type="sldNum" sz="quarter" idx="12"/>
          </p:nvPr>
        </p:nvSpPr>
        <p:spPr>
          <a:xfrm>
            <a:off x="9220200" y="6017683"/>
            <a:ext cx="2743200" cy="365125"/>
          </a:xfrm>
        </p:spPr>
        <p:txBody>
          <a:bodyPr/>
          <a:lstStyle/>
          <a:p>
            <a:fld id="{224494A7-FA0B-4C68-B8D9-388686FF8B48}" type="slidenum">
              <a:rPr lang="en-IN" sz="3200" b="1" smtClean="0"/>
              <a:t>28</a:t>
            </a:fld>
            <a:endParaRPr lang="en-IN" sz="3200" b="1" dirty="0"/>
          </a:p>
        </p:txBody>
      </p:sp>
    </p:spTree>
    <p:extLst>
      <p:ext uri="{BB962C8B-B14F-4D97-AF65-F5344CB8AC3E}">
        <p14:creationId xmlns:p14="http://schemas.microsoft.com/office/powerpoint/2010/main" val="915061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EE2-77D5-4FF4-8FAB-5F31242CE748}"/>
              </a:ext>
            </a:extLst>
          </p:cNvPr>
          <p:cNvSpPr>
            <a:spLocks noGrp="1"/>
          </p:cNvSpPr>
          <p:nvPr>
            <p:ph type="title"/>
          </p:nvPr>
        </p:nvSpPr>
        <p:spPr>
          <a:xfrm>
            <a:off x="1450392" y="138694"/>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ALGORITHM FLOWCHART</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48365464-B65D-4BD7-BDB2-3F7199A941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885" y="1056442"/>
            <a:ext cx="7759084" cy="5566299"/>
          </a:xfrm>
        </p:spPr>
      </p:pic>
      <p:sp>
        <p:nvSpPr>
          <p:cNvPr id="6" name="Slide Number Placeholder 5">
            <a:extLst>
              <a:ext uri="{FF2B5EF4-FFF2-40B4-BE49-F238E27FC236}">
                <a16:creationId xmlns:a16="http://schemas.microsoft.com/office/drawing/2014/main" id="{998E6E48-D7E9-40A6-956D-3F0B4B17F0A8}"/>
              </a:ext>
            </a:extLst>
          </p:cNvPr>
          <p:cNvSpPr>
            <a:spLocks noGrp="1"/>
          </p:cNvSpPr>
          <p:nvPr>
            <p:ph type="sldNum" sz="quarter" idx="12"/>
          </p:nvPr>
        </p:nvSpPr>
        <p:spPr>
          <a:xfrm>
            <a:off x="9162862" y="6026150"/>
            <a:ext cx="2743200" cy="365125"/>
          </a:xfrm>
        </p:spPr>
        <p:txBody>
          <a:bodyPr/>
          <a:lstStyle/>
          <a:p>
            <a:fld id="{224494A7-FA0B-4C68-B8D9-388686FF8B48}" type="slidenum">
              <a:rPr lang="en-IN" sz="3200" b="1" smtClean="0"/>
              <a:t>29</a:t>
            </a:fld>
            <a:endParaRPr lang="en-IN" sz="3200" b="1" dirty="0"/>
          </a:p>
        </p:txBody>
      </p:sp>
    </p:spTree>
    <p:extLst>
      <p:ext uri="{BB962C8B-B14F-4D97-AF65-F5344CB8AC3E}">
        <p14:creationId xmlns:p14="http://schemas.microsoft.com/office/powerpoint/2010/main" val="86013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CF3A-2490-4195-98E4-2D20BE664295}"/>
              </a:ext>
            </a:extLst>
          </p:cNvPr>
          <p:cNvSpPr>
            <a:spLocks noGrp="1"/>
          </p:cNvSpPr>
          <p:nvPr>
            <p:ph type="title"/>
          </p:nvPr>
        </p:nvSpPr>
        <p:spPr>
          <a:xfrm>
            <a:off x="1367161" y="208626"/>
            <a:ext cx="8596668" cy="784194"/>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ea typeface="Microsoft Sans Serif" panose="020B0604020202020204" pitchFamily="34" charset="0"/>
                <a:cs typeface="Times New Roman" panose="02020603050405020304" pitchFamily="18" charset="0"/>
              </a:rPr>
              <a:t>ABSTRACT</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910C61-2CD1-4D66-9C2D-35C967FFF807}"/>
              </a:ext>
            </a:extLst>
          </p:cNvPr>
          <p:cNvSpPr>
            <a:spLocks noGrp="1"/>
          </p:cNvSpPr>
          <p:nvPr>
            <p:ph idx="1"/>
          </p:nvPr>
        </p:nvSpPr>
        <p:spPr>
          <a:xfrm>
            <a:off x="1572827" y="1207363"/>
            <a:ext cx="9170633" cy="5442011"/>
          </a:xfrm>
        </p:spPr>
        <p:txBody>
          <a:bodyPr>
            <a:normAutofit lnSpcReduction="10000"/>
          </a:bodyPr>
          <a:lstStyle/>
          <a:p>
            <a:pPr marL="0" indent="0" algn="just">
              <a:buClrTx/>
              <a:buNone/>
            </a:pPr>
            <a:r>
              <a:rPr lang="en-US" sz="2600" dirty="0">
                <a:solidFill>
                  <a:schemeClr val="tx1"/>
                </a:solidFill>
                <a:effectLst/>
                <a:latin typeface="Times New Roman" panose="02020603050405020304" pitchFamily="18" charset="0"/>
                <a:cs typeface="Times New Roman" panose="02020603050405020304" pitchFamily="18" charset="0"/>
              </a:rPr>
              <a:t>Medical electronics is also going to advance with the application of IoT, it is the fastest growing Technology. IoT is about finding an application everywhere and in everything. Cloud-assisted Internet of Things (IoT) provides a favorable solution to data booming problems for the ability constraints of individual objects. However, with the influence of cloud, IoT faces new security challenges for data mutuality between two parties, which is novel in this work and have been not currently addressed at the present time by the conventional approaches. This work carries out a systematic inquiry using a secure cloud-assisted IoT data managing method to keep data confidentiality when collecting, storing and accessing IoT data with the help of a cloud with the consideration of regular increase in users. The proposed system applies a node level power aware security algorithm. Hence, a secure IoT under our proposed method could resist most attacks from both insiders and outsiders of IoT to break data confidentiality.</a:t>
            </a:r>
            <a:endParaRPr lang="en-IN" sz="2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400" dirty="0"/>
          </a:p>
          <a:p>
            <a:pPr marL="0" indent="0">
              <a:buNone/>
            </a:pPr>
            <a:endParaRPr lang="en-IN" sz="2400" dirty="0"/>
          </a:p>
        </p:txBody>
      </p:sp>
      <p:sp>
        <p:nvSpPr>
          <p:cNvPr id="6" name="Slide Number Placeholder 5">
            <a:extLst>
              <a:ext uri="{FF2B5EF4-FFF2-40B4-BE49-F238E27FC236}">
                <a16:creationId xmlns:a16="http://schemas.microsoft.com/office/drawing/2014/main" id="{F5CA2858-E7AD-4331-8E29-B42EA43FE630}"/>
              </a:ext>
            </a:extLst>
          </p:cNvPr>
          <p:cNvSpPr>
            <a:spLocks noGrp="1"/>
          </p:cNvSpPr>
          <p:nvPr>
            <p:ph type="sldNum" sz="quarter" idx="12"/>
          </p:nvPr>
        </p:nvSpPr>
        <p:spPr>
          <a:xfrm>
            <a:off x="9169400" y="6284249"/>
            <a:ext cx="2743200" cy="365125"/>
          </a:xfrm>
        </p:spPr>
        <p:txBody>
          <a:bodyPr/>
          <a:lstStyle/>
          <a:p>
            <a:fld id="{224494A7-FA0B-4C68-B8D9-388686FF8B48}" type="slidenum">
              <a:rPr lang="en-IN" sz="3200" b="1" smtClean="0"/>
              <a:t>3</a:t>
            </a:fld>
            <a:endParaRPr lang="en-IN" sz="3200" b="1" dirty="0"/>
          </a:p>
        </p:txBody>
      </p:sp>
    </p:spTree>
    <p:extLst>
      <p:ext uri="{BB962C8B-B14F-4D97-AF65-F5344CB8AC3E}">
        <p14:creationId xmlns:p14="http://schemas.microsoft.com/office/powerpoint/2010/main" val="260254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30E1-366A-46D0-8E72-DCE3E7A5E5D7}"/>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ADVANTAGES</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FF5B17-0882-42C1-82F2-285DED943E2D}"/>
              </a:ext>
            </a:extLst>
          </p:cNvPr>
          <p:cNvSpPr>
            <a:spLocks noGrp="1"/>
          </p:cNvSpPr>
          <p:nvPr>
            <p:ph idx="1"/>
          </p:nvPr>
        </p:nvSpPr>
        <p:spPr>
          <a:xfrm>
            <a:off x="2405849" y="2015732"/>
            <a:ext cx="7226423" cy="3450613"/>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algorithms that are used provide high level security to the data.</a:t>
            </a:r>
          </a:p>
          <a:p>
            <a:pPr algn="just"/>
            <a:r>
              <a:rPr lang="en-US" sz="2400" dirty="0">
                <a:solidFill>
                  <a:schemeClr val="tx1"/>
                </a:solidFill>
                <a:latin typeface="Times New Roman" panose="02020603050405020304" pitchFamily="18" charset="0"/>
                <a:cs typeface="Times New Roman" panose="02020603050405020304" pitchFamily="18" charset="0"/>
              </a:rPr>
              <a:t>There will be no chance for the attacker to steal and alter the data.</a:t>
            </a:r>
          </a:p>
          <a:p>
            <a:pPr algn="just"/>
            <a:r>
              <a:rPr lang="en-US" sz="2400" dirty="0">
                <a:solidFill>
                  <a:schemeClr val="tx1"/>
                </a:solidFill>
                <a:latin typeface="Times New Roman" panose="02020603050405020304" pitchFamily="18" charset="0"/>
                <a:cs typeface="Times New Roman" panose="02020603050405020304" pitchFamily="18" charset="0"/>
              </a:rPr>
              <a:t>Raspberry Pi provides more storage space to store maximum data.</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5E6141C-4FB0-4A62-93C1-96FF098764FF}"/>
              </a:ext>
            </a:extLst>
          </p:cNvPr>
          <p:cNvSpPr>
            <a:spLocks noGrp="1"/>
          </p:cNvSpPr>
          <p:nvPr>
            <p:ph type="sldNum" sz="quarter" idx="12"/>
          </p:nvPr>
        </p:nvSpPr>
        <p:spPr>
          <a:xfrm>
            <a:off x="9093200" y="6000750"/>
            <a:ext cx="2743200" cy="365125"/>
          </a:xfrm>
        </p:spPr>
        <p:txBody>
          <a:bodyPr/>
          <a:lstStyle/>
          <a:p>
            <a:fld id="{224494A7-FA0B-4C68-B8D9-388686FF8B48}" type="slidenum">
              <a:rPr lang="en-IN" sz="3200" b="1" smtClean="0"/>
              <a:t>30</a:t>
            </a:fld>
            <a:endParaRPr lang="en-IN" sz="3200" b="1" dirty="0"/>
          </a:p>
        </p:txBody>
      </p:sp>
    </p:spTree>
    <p:extLst>
      <p:ext uri="{BB962C8B-B14F-4D97-AF65-F5344CB8AC3E}">
        <p14:creationId xmlns:p14="http://schemas.microsoft.com/office/powerpoint/2010/main" val="525307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AE7C-8088-4CE6-B589-CA4E057ECD4D}"/>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DISADVANTAGES</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7409F0-A156-489B-864B-98115D48266B}"/>
              </a:ext>
            </a:extLst>
          </p:cNvPr>
          <p:cNvSpPr>
            <a:spLocks noGrp="1"/>
          </p:cNvSpPr>
          <p:nvPr>
            <p:ph idx="1"/>
          </p:nvPr>
        </p:nvSpPr>
        <p:spPr>
          <a:xfrm>
            <a:off x="2521258" y="2015732"/>
            <a:ext cx="6684886" cy="3450613"/>
          </a:xfrm>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Raspberry Pi has high power consumption.</a:t>
            </a:r>
          </a:p>
          <a:p>
            <a:pPr algn="just"/>
            <a:r>
              <a:rPr lang="en-US" sz="2400" dirty="0">
                <a:solidFill>
                  <a:schemeClr val="tx1"/>
                </a:solidFill>
                <a:latin typeface="Times New Roman" panose="02020603050405020304" pitchFamily="18" charset="0"/>
                <a:cs typeface="Times New Roman" panose="02020603050405020304" pitchFamily="18" charset="0"/>
              </a:rPr>
              <a:t>The pulse sensor may sometimes produce inaccurate results as it is in contact with the skin</a:t>
            </a:r>
            <a:r>
              <a:rPr lang="en-US" sz="2400" dirty="0">
                <a:latin typeface="Times New Roman" panose="02020603050405020304" pitchFamily="18" charset="0"/>
                <a:cs typeface="Times New Roman" panose="02020603050405020304" pitchFamily="18" charset="0"/>
              </a:rPr>
              <a:t>.</a:t>
            </a:r>
          </a:p>
          <a:p>
            <a:pPr marL="0" indent="0">
              <a:buNone/>
            </a:pPr>
            <a:endParaRPr lang="en-IN" dirty="0"/>
          </a:p>
        </p:txBody>
      </p:sp>
      <p:sp>
        <p:nvSpPr>
          <p:cNvPr id="6" name="Slide Number Placeholder 5">
            <a:extLst>
              <a:ext uri="{FF2B5EF4-FFF2-40B4-BE49-F238E27FC236}">
                <a16:creationId xmlns:a16="http://schemas.microsoft.com/office/drawing/2014/main" id="{288D407F-7458-445D-B4A9-5A8FA7BFB30C}"/>
              </a:ext>
            </a:extLst>
          </p:cNvPr>
          <p:cNvSpPr>
            <a:spLocks noGrp="1"/>
          </p:cNvSpPr>
          <p:nvPr>
            <p:ph type="sldNum" sz="quarter" idx="12"/>
          </p:nvPr>
        </p:nvSpPr>
        <p:spPr>
          <a:xfrm>
            <a:off x="9093200" y="5966883"/>
            <a:ext cx="2743200" cy="365125"/>
          </a:xfrm>
        </p:spPr>
        <p:txBody>
          <a:bodyPr/>
          <a:lstStyle/>
          <a:p>
            <a:fld id="{224494A7-FA0B-4C68-B8D9-388686FF8B48}" type="slidenum">
              <a:rPr lang="en-IN" sz="3200" b="1" smtClean="0"/>
              <a:t>31</a:t>
            </a:fld>
            <a:endParaRPr lang="en-IN" sz="3200" b="1" dirty="0"/>
          </a:p>
        </p:txBody>
      </p:sp>
    </p:spTree>
    <p:extLst>
      <p:ext uri="{BB962C8B-B14F-4D97-AF65-F5344CB8AC3E}">
        <p14:creationId xmlns:p14="http://schemas.microsoft.com/office/powerpoint/2010/main" val="3869892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1705-3F84-4159-B6AD-69F81D14ED04}"/>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CONCLUSION</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35EFBB-15F6-4D6E-B6A2-A2D40240886D}"/>
              </a:ext>
            </a:extLst>
          </p:cNvPr>
          <p:cNvSpPr>
            <a:spLocks noGrp="1"/>
          </p:cNvSpPr>
          <p:nvPr>
            <p:ph idx="1"/>
          </p:nvPr>
        </p:nvSpPr>
        <p:spPr/>
        <p:txBody>
          <a:bodyPr>
            <a:normAutofit/>
          </a:bodyPr>
          <a:lstStyle/>
          <a:p>
            <a:pPr marL="0" indent="0" algn="just">
              <a:buNone/>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numerous benefits provided by encryption have driven many large multi-level organizations to transfer their data based on it. This project begins by pointing out major security concerns data owners have when sharing their data on the cloud. Next, the most widely implemented and researched data sharing schemes are briefly discussed revealing points of weakness in each. To address the concerns, this project proposes a way in which data can be transferred in a secure way without any data breaches. For securing the data we use certain encryption algorithms like Elliptic-Curve Algorithm (ECC), Elliptic-Curve Diffie Hellman Algorithm (ECDH) which produce a public and a private key to produce an encrypted format of the original text to be transferred. Our comprehensive encryption algorithms provide data security and avoid data breaches from any kind of intruder attacks.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A51EE78-6529-49A8-B195-5F47F93FF424}"/>
              </a:ext>
            </a:extLst>
          </p:cNvPr>
          <p:cNvSpPr>
            <a:spLocks noGrp="1"/>
          </p:cNvSpPr>
          <p:nvPr>
            <p:ph type="sldNum" sz="quarter" idx="12"/>
          </p:nvPr>
        </p:nvSpPr>
        <p:spPr>
          <a:xfrm>
            <a:off x="9067800" y="5994400"/>
            <a:ext cx="2743200" cy="365125"/>
          </a:xfrm>
        </p:spPr>
        <p:txBody>
          <a:bodyPr/>
          <a:lstStyle/>
          <a:p>
            <a:fld id="{224494A7-FA0B-4C68-B8D9-388686FF8B48}" type="slidenum">
              <a:rPr lang="en-IN" sz="3200" b="1" smtClean="0"/>
              <a:t>32</a:t>
            </a:fld>
            <a:endParaRPr lang="en-IN" sz="3200" b="1" dirty="0"/>
          </a:p>
        </p:txBody>
      </p:sp>
    </p:spTree>
    <p:extLst>
      <p:ext uri="{BB962C8B-B14F-4D97-AF65-F5344CB8AC3E}">
        <p14:creationId xmlns:p14="http://schemas.microsoft.com/office/powerpoint/2010/main" val="1171540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E41D-7517-46EB-AC43-EBF7B7518C6F}"/>
              </a:ext>
            </a:extLst>
          </p:cNvPr>
          <p:cNvSpPr>
            <a:spLocks noGrp="1"/>
          </p:cNvSpPr>
          <p:nvPr>
            <p:ph type="title"/>
          </p:nvPr>
        </p:nvSpPr>
        <p:spPr>
          <a:xfrm>
            <a:off x="838200" y="214313"/>
            <a:ext cx="10515600" cy="996950"/>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REFERNCES</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3ED6DA-C2A3-4A67-921D-1C91AC24ADD3}"/>
              </a:ext>
            </a:extLst>
          </p:cNvPr>
          <p:cNvSpPr>
            <a:spLocks noGrp="1"/>
          </p:cNvSpPr>
          <p:nvPr>
            <p:ph idx="1"/>
          </p:nvPr>
        </p:nvSpPr>
        <p:spPr>
          <a:xfrm>
            <a:off x="1120000" y="1247774"/>
            <a:ext cx="10233800" cy="5095875"/>
          </a:xfrm>
        </p:spPr>
        <p:txBody>
          <a:bodyPr>
            <a:normAutofit/>
          </a:bodyPr>
          <a:lstStyle/>
          <a:p>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Skarmeta</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Moreno M.V. (2014) Internet of Things. In: Jonker W.,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Petković</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 (eds) Secure Data Management. SDM 2013. Lecture Notes in Computer Science, vol 8425. Springer, Cham. </a:t>
            </a:r>
            <a:r>
              <a:rPr lang="en-IN" sz="1800" u="sng"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https://doi.org/10.1007/978-3-319-06811-4_10</a:t>
            </a:r>
            <a:endParaRPr lang="en-IN" sz="1800" u="sng"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 A. Stankovic, "Research Directions for the Internet of Things," in IEEE Internet of Things Journal, vol. 1, no. 1, pp. 3-9, Feb. 2014,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10.1109/JIOT.2014.2312291.</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Akpinar</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Kutalmis</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Kien</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Hua and Kai Li.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ThingStore</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platform for internet-of-things application development and deployment.” </a:t>
            </a:r>
            <a:r>
              <a:rPr lang="en-IN"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Proceedings of the 9th ACM International Conference on Distributed Event-Based Systems</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(2015): n.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pag</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 Li, W. Dai, Z. Ming and M.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Qiu</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"Privacy Protection for Preventing Data Over-Collection in Smart City," in IEEE Transactions on Computers, vol. 65, no. 5, pp. 1339-1350, 1 May 2016,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10.1109/TC.2015.2470247.</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 S.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Mahalle</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 K.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Shahade</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"Enhancing the data security in Cloud by implementing hybrid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Rsa</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&amp;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Aes</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encryption algorithm," 2014 International Conference on Power, Automation and Communication (INPAC), 2014, pp. 146-149,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10.1109/INPAC.2014.6981152.</a:t>
            </a:r>
          </a:p>
          <a:p>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Frustaci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 Pace, G.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Aloi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G.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Fortino</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"Evaluating Critical Security Issues of the IoT World: Present and Future Challenges," in IEEE Internet of Things Journal, vol. 5, no. 4, pp. 2483-2495, Aug. 2018, </a:t>
            </a:r>
            <a:r>
              <a:rPr lang="en-IN" sz="1800" spc="2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doi</a:t>
            </a:r>
            <a:r>
              <a:rPr lang="en-IN" sz="1800" spc="2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10.1109/JIOT.2017.2767291.</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3D8F28D-E79C-4CAD-B009-B535D6382512}"/>
              </a:ext>
            </a:extLst>
          </p:cNvPr>
          <p:cNvSpPr>
            <a:spLocks noGrp="1"/>
          </p:cNvSpPr>
          <p:nvPr>
            <p:ph type="sldNum" sz="quarter" idx="12"/>
          </p:nvPr>
        </p:nvSpPr>
        <p:spPr>
          <a:xfrm>
            <a:off x="9169400" y="6127750"/>
            <a:ext cx="2743200" cy="365125"/>
          </a:xfrm>
        </p:spPr>
        <p:txBody>
          <a:bodyPr/>
          <a:lstStyle/>
          <a:p>
            <a:fld id="{224494A7-FA0B-4C68-B8D9-388686FF8B48}" type="slidenum">
              <a:rPr lang="en-IN" sz="3200" b="1" smtClean="0"/>
              <a:t>33</a:t>
            </a:fld>
            <a:endParaRPr lang="en-IN" sz="3200" b="1" dirty="0"/>
          </a:p>
        </p:txBody>
      </p:sp>
    </p:spTree>
    <p:extLst>
      <p:ext uri="{BB962C8B-B14F-4D97-AF65-F5344CB8AC3E}">
        <p14:creationId xmlns:p14="http://schemas.microsoft.com/office/powerpoint/2010/main" val="1970853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8BB0-9728-4F5E-BC5B-11F2E3944A86}"/>
              </a:ext>
            </a:extLst>
          </p:cNvPr>
          <p:cNvSpPr>
            <a:spLocks noGrp="1"/>
          </p:cNvSpPr>
          <p:nvPr>
            <p:ph type="title"/>
          </p:nvPr>
        </p:nvSpPr>
        <p:spPr>
          <a:xfrm>
            <a:off x="1797666" y="2438400"/>
            <a:ext cx="8596668" cy="1320800"/>
          </a:xfrm>
        </p:spPr>
        <p:txBody>
          <a:bodyPr>
            <a:normAutofit/>
          </a:bodyPr>
          <a:lstStyle/>
          <a:p>
            <a:pPr algn="ctr"/>
            <a:r>
              <a:rPr lang="en-IN" sz="8000" b="1" dirty="0">
                <a:solidFill>
                  <a:schemeClr val="tx1"/>
                </a:solidFill>
                <a:latin typeface="Times New Roman" panose="02020603050405020304" pitchFamily="18" charset="0"/>
                <a:cs typeface="Times New Roman" panose="02020603050405020304" pitchFamily="18" charset="0"/>
              </a:rPr>
              <a:t>THANK YOU</a:t>
            </a:r>
          </a:p>
        </p:txBody>
      </p:sp>
      <p:sp>
        <p:nvSpPr>
          <p:cNvPr id="5" name="Slide Number Placeholder 4">
            <a:extLst>
              <a:ext uri="{FF2B5EF4-FFF2-40B4-BE49-F238E27FC236}">
                <a16:creationId xmlns:a16="http://schemas.microsoft.com/office/drawing/2014/main" id="{E59F6CEF-9F99-4F2D-9E64-E0A89E1CBB4B}"/>
              </a:ext>
            </a:extLst>
          </p:cNvPr>
          <p:cNvSpPr>
            <a:spLocks noGrp="1"/>
          </p:cNvSpPr>
          <p:nvPr>
            <p:ph type="sldNum" sz="quarter" idx="12"/>
          </p:nvPr>
        </p:nvSpPr>
        <p:spPr>
          <a:xfrm>
            <a:off x="9194800" y="5966884"/>
            <a:ext cx="2743200" cy="365125"/>
          </a:xfrm>
        </p:spPr>
        <p:txBody>
          <a:bodyPr/>
          <a:lstStyle/>
          <a:p>
            <a:fld id="{224494A7-FA0B-4C68-B8D9-388686FF8B48}" type="slidenum">
              <a:rPr lang="en-IN" sz="3200" b="1" smtClean="0"/>
              <a:t>34</a:t>
            </a:fld>
            <a:endParaRPr lang="en-IN" sz="3200" b="1" dirty="0"/>
          </a:p>
        </p:txBody>
      </p:sp>
    </p:spTree>
    <p:extLst>
      <p:ext uri="{BB962C8B-B14F-4D97-AF65-F5344CB8AC3E}">
        <p14:creationId xmlns:p14="http://schemas.microsoft.com/office/powerpoint/2010/main" val="2959282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844A-5B62-4198-9566-79639F912DDE}"/>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INTRODUCTION</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73AE7B-17F6-4269-8E91-9EFAD3269541}"/>
              </a:ext>
            </a:extLst>
          </p:cNvPr>
          <p:cNvSpPr>
            <a:spLocks noGrp="1"/>
          </p:cNvSpPr>
          <p:nvPr>
            <p:ph idx="1"/>
          </p:nvPr>
        </p:nvSpPr>
        <p:spPr>
          <a:xfrm>
            <a:off x="2125133" y="1825625"/>
            <a:ext cx="7704668" cy="4351338"/>
          </a:xfrm>
        </p:spPr>
        <p:txBody>
          <a:bodyPr>
            <a:normAutofit/>
          </a:bodyPr>
          <a:lstStyle/>
          <a:p>
            <a:pPr algn="just"/>
            <a:r>
              <a:rPr lang="en-IN" sz="2400" dirty="0">
                <a:solidFill>
                  <a:schemeClr val="tx1"/>
                </a:solidFill>
                <a:latin typeface="Times New Roman" panose="02020603050405020304" pitchFamily="18" charset="0"/>
                <a:cs typeface="Times New Roman" panose="02020603050405020304" pitchFamily="18" charset="0"/>
              </a:rPr>
              <a:t>The present security systems provide security to the data after it reaches the cloud.</a:t>
            </a:r>
          </a:p>
          <a:p>
            <a:pPr algn="just"/>
            <a:r>
              <a:rPr lang="en-IN" sz="2400" dirty="0">
                <a:solidFill>
                  <a:schemeClr val="tx1"/>
                </a:solidFill>
                <a:latin typeface="Times New Roman" panose="02020603050405020304" pitchFamily="18" charset="0"/>
                <a:cs typeface="Times New Roman" panose="02020603050405020304" pitchFamily="18" charset="0"/>
              </a:rPr>
              <a:t>This may lead to data breaches through any kind of intruder attacks on the way the data is being travelled to reach the cloud from the node.</a:t>
            </a:r>
          </a:p>
          <a:p>
            <a:pPr algn="just"/>
            <a:r>
              <a:rPr lang="en-IN" sz="2400" dirty="0">
                <a:solidFill>
                  <a:schemeClr val="tx1"/>
                </a:solidFill>
                <a:latin typeface="Times New Roman" panose="02020603050405020304" pitchFamily="18" charset="0"/>
                <a:cs typeface="Times New Roman" panose="02020603050405020304" pitchFamily="18" charset="0"/>
              </a:rPr>
              <a:t>In the proposed </a:t>
            </a:r>
            <a:r>
              <a:rPr lang="en-IN" sz="2400">
                <a:solidFill>
                  <a:schemeClr val="tx1"/>
                </a:solidFill>
                <a:latin typeface="Times New Roman" panose="02020603050405020304" pitchFamily="18" charset="0"/>
                <a:cs typeface="Times New Roman" panose="02020603050405020304" pitchFamily="18" charset="0"/>
              </a:rPr>
              <a:t>system that </a:t>
            </a:r>
            <a:r>
              <a:rPr lang="en-IN" sz="2400" dirty="0">
                <a:solidFill>
                  <a:schemeClr val="tx1"/>
                </a:solidFill>
                <a:latin typeface="Times New Roman" panose="02020603050405020304" pitchFamily="18" charset="0"/>
                <a:cs typeface="Times New Roman" panose="02020603050405020304" pitchFamily="18" charset="0"/>
              </a:rPr>
              <a:t>we </a:t>
            </a:r>
            <a:r>
              <a:rPr lang="en-IN" sz="2400">
                <a:solidFill>
                  <a:schemeClr val="tx1"/>
                </a:solidFill>
                <a:latin typeface="Times New Roman" panose="02020603050405020304" pitchFamily="18" charset="0"/>
                <a:cs typeface="Times New Roman" panose="02020603050405020304" pitchFamily="18" charset="0"/>
              </a:rPr>
              <a:t>are working, </a:t>
            </a:r>
            <a:r>
              <a:rPr lang="en-IN" sz="2400" dirty="0">
                <a:solidFill>
                  <a:schemeClr val="tx1"/>
                </a:solidFill>
                <a:latin typeface="Times New Roman" panose="02020603050405020304" pitchFamily="18" charset="0"/>
                <a:cs typeface="Times New Roman" panose="02020603050405020304" pitchFamily="18" charset="0"/>
              </a:rPr>
              <a:t>we tried to provide security to the data at the Node-Level itself before sending it to the cloud.</a:t>
            </a:r>
          </a:p>
        </p:txBody>
      </p:sp>
      <p:sp>
        <p:nvSpPr>
          <p:cNvPr id="6" name="Slide Number Placeholder 5">
            <a:extLst>
              <a:ext uri="{FF2B5EF4-FFF2-40B4-BE49-F238E27FC236}">
                <a16:creationId xmlns:a16="http://schemas.microsoft.com/office/drawing/2014/main" id="{6B9B07E4-80AE-45DF-9ADA-7035760904E2}"/>
              </a:ext>
            </a:extLst>
          </p:cNvPr>
          <p:cNvSpPr>
            <a:spLocks noGrp="1"/>
          </p:cNvSpPr>
          <p:nvPr>
            <p:ph type="sldNum" sz="quarter" idx="12"/>
          </p:nvPr>
        </p:nvSpPr>
        <p:spPr>
          <a:xfrm>
            <a:off x="9160933" y="6176963"/>
            <a:ext cx="2743200" cy="365125"/>
          </a:xfrm>
        </p:spPr>
        <p:txBody>
          <a:bodyPr/>
          <a:lstStyle/>
          <a:p>
            <a:fld id="{224494A7-FA0B-4C68-B8D9-388686FF8B48}" type="slidenum">
              <a:rPr lang="en-IN" sz="3200" b="1" smtClean="0"/>
              <a:t>4</a:t>
            </a:fld>
            <a:endParaRPr lang="en-IN" sz="3200" b="1" dirty="0"/>
          </a:p>
        </p:txBody>
      </p:sp>
    </p:spTree>
    <p:extLst>
      <p:ext uri="{BB962C8B-B14F-4D97-AF65-F5344CB8AC3E}">
        <p14:creationId xmlns:p14="http://schemas.microsoft.com/office/powerpoint/2010/main" val="25639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FB3-7264-4AFC-BFF5-16E1CDC4157C}"/>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SYSTEM REQUIREMENTS</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F6CBE1-D984-4534-AD28-F2510ED8242F}"/>
              </a:ext>
            </a:extLst>
          </p:cNvPr>
          <p:cNvSpPr>
            <a:spLocks noGrp="1"/>
          </p:cNvSpPr>
          <p:nvPr>
            <p:ph sz="half" idx="1"/>
          </p:nvPr>
        </p:nvSpPr>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HARDWARE REQUIREMENTS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Raspberry Pi3</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Pulse Rate Sensor</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Connecting Wires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Bread Board</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MCP 3208 (12-bit ADC)</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C19BBCED-65B6-4C0E-9E0B-45C640E4D212}"/>
              </a:ext>
            </a:extLst>
          </p:cNvPr>
          <p:cNvSpPr>
            <a:spLocks noGrp="1"/>
          </p:cNvSpPr>
          <p:nvPr>
            <p:ph sz="half" idx="2"/>
          </p:nvPr>
        </p:nvSpPr>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SOFTWARE REQUIREMENTS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PostgreSQL 12</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Python 3.10.2</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Django 4.0.3</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Firebase</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07B9888D-D472-4155-A64C-7E0C0BDE4F96}"/>
              </a:ext>
            </a:extLst>
          </p:cNvPr>
          <p:cNvSpPr>
            <a:spLocks noGrp="1"/>
          </p:cNvSpPr>
          <p:nvPr>
            <p:ph type="sldNum" sz="quarter" idx="12"/>
          </p:nvPr>
        </p:nvSpPr>
        <p:spPr>
          <a:xfrm>
            <a:off x="9144000" y="6176963"/>
            <a:ext cx="2743200" cy="365125"/>
          </a:xfrm>
        </p:spPr>
        <p:txBody>
          <a:bodyPr/>
          <a:lstStyle/>
          <a:p>
            <a:fld id="{224494A7-FA0B-4C68-B8D9-388686FF8B48}" type="slidenum">
              <a:rPr lang="en-IN" sz="3200" b="1" smtClean="0"/>
              <a:t>5</a:t>
            </a:fld>
            <a:endParaRPr lang="en-IN" sz="3200" b="1" dirty="0"/>
          </a:p>
        </p:txBody>
      </p:sp>
    </p:spTree>
    <p:extLst>
      <p:ext uri="{BB962C8B-B14F-4D97-AF65-F5344CB8AC3E}">
        <p14:creationId xmlns:p14="http://schemas.microsoft.com/office/powerpoint/2010/main" val="18462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F948-82D3-4423-925B-044F95193593}"/>
              </a:ext>
            </a:extLst>
          </p:cNvPr>
          <p:cNvSpPr>
            <a:spLocks noGrp="1"/>
          </p:cNvSpPr>
          <p:nvPr>
            <p:ph type="title"/>
          </p:nvPr>
        </p:nvSpPr>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EXISTING SYSTEM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8AA9B2-2D00-4307-958D-1770DA2BE7B5}"/>
              </a:ext>
            </a:extLst>
          </p:cNvPr>
          <p:cNvSpPr>
            <a:spLocks noGrp="1"/>
          </p:cNvSpPr>
          <p:nvPr>
            <p:ph idx="1"/>
          </p:nvPr>
        </p:nvSpPr>
        <p:spPr>
          <a:xfrm>
            <a:off x="2902998" y="2015732"/>
            <a:ext cx="6445188" cy="3450613"/>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Data is encrypted using various symmetric cryptographic algorithms.</a:t>
            </a:r>
          </a:p>
          <a:p>
            <a:pPr algn="just"/>
            <a:r>
              <a:rPr lang="en-US" sz="2400" dirty="0">
                <a:solidFill>
                  <a:schemeClr val="tx1"/>
                </a:solidFill>
                <a:latin typeface="Times New Roman" panose="02020603050405020304" pitchFamily="18" charset="0"/>
                <a:cs typeface="Times New Roman" panose="02020603050405020304" pitchFamily="18" charset="0"/>
              </a:rPr>
              <a:t>The encryption is performed only at the cloud level.</a:t>
            </a:r>
          </a:p>
          <a:p>
            <a:pPr algn="just"/>
            <a:r>
              <a:rPr lang="en-US" sz="2400" dirty="0">
                <a:solidFill>
                  <a:schemeClr val="tx1"/>
                </a:solidFill>
                <a:latin typeface="Times New Roman" panose="02020603050405020304" pitchFamily="18" charset="0"/>
                <a:cs typeface="Times New Roman" panose="02020603050405020304" pitchFamily="18" charset="0"/>
              </a:rPr>
              <a:t>This can lead to security breaches while uploading the data to the cloud.</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142E8B0-754E-46C8-B400-6A0F438BF561}"/>
              </a:ext>
            </a:extLst>
          </p:cNvPr>
          <p:cNvSpPr>
            <a:spLocks noGrp="1"/>
          </p:cNvSpPr>
          <p:nvPr>
            <p:ph type="sldNum" sz="quarter" idx="12"/>
          </p:nvPr>
        </p:nvSpPr>
        <p:spPr>
          <a:xfrm>
            <a:off x="9025467" y="6119283"/>
            <a:ext cx="2743200" cy="365125"/>
          </a:xfrm>
        </p:spPr>
        <p:txBody>
          <a:bodyPr/>
          <a:lstStyle/>
          <a:p>
            <a:fld id="{224494A7-FA0B-4C68-B8D9-388686FF8B48}" type="slidenum">
              <a:rPr lang="en-IN" sz="3200" b="1" smtClean="0"/>
              <a:t>6</a:t>
            </a:fld>
            <a:endParaRPr lang="en-IN" sz="3200" b="1" dirty="0"/>
          </a:p>
        </p:txBody>
      </p:sp>
    </p:spTree>
    <p:extLst>
      <p:ext uri="{BB962C8B-B14F-4D97-AF65-F5344CB8AC3E}">
        <p14:creationId xmlns:p14="http://schemas.microsoft.com/office/powerpoint/2010/main" val="164518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9E30-E29A-4160-B419-28ADFCC51D48}"/>
              </a:ext>
            </a:extLst>
          </p:cNvPr>
          <p:cNvSpPr>
            <a:spLocks noGrp="1"/>
          </p:cNvSpPr>
          <p:nvPr>
            <p:ph type="title"/>
          </p:nvPr>
        </p:nvSpPr>
        <p:spPr>
          <a:xfrm>
            <a:off x="1451579" y="460120"/>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PROPOSED SYSTEM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B26F28-A509-4595-AEFE-233376481395}"/>
              </a:ext>
            </a:extLst>
          </p:cNvPr>
          <p:cNvSpPr>
            <a:spLocks noGrp="1"/>
          </p:cNvSpPr>
          <p:nvPr>
            <p:ph idx="1"/>
          </p:nvPr>
        </p:nvSpPr>
        <p:spPr>
          <a:xfrm>
            <a:off x="1646312" y="1509355"/>
            <a:ext cx="8554067" cy="4394295"/>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Various asymmetric cryptography algorithm are used to encrypt the data.</a:t>
            </a:r>
          </a:p>
          <a:p>
            <a:pPr algn="just"/>
            <a:r>
              <a:rPr lang="en-US" sz="2400" dirty="0">
                <a:solidFill>
                  <a:schemeClr val="tx1"/>
                </a:solidFill>
                <a:latin typeface="Times New Roman" panose="02020603050405020304" pitchFamily="18" charset="0"/>
                <a:cs typeface="Times New Roman" panose="02020603050405020304" pitchFamily="18" charset="0"/>
              </a:rPr>
              <a:t>The encryption is performed at the node-level to ensure security while uploading data to the cloud.</a:t>
            </a:r>
          </a:p>
          <a:p>
            <a:pPr algn="just"/>
            <a:r>
              <a:rPr lang="en-US" sz="2400" dirty="0">
                <a:solidFill>
                  <a:schemeClr val="tx1"/>
                </a:solidFill>
                <a:latin typeface="Times New Roman" panose="02020603050405020304" pitchFamily="18" charset="0"/>
                <a:cs typeface="Times New Roman" panose="02020603050405020304" pitchFamily="18" charset="0"/>
              </a:rPr>
              <a:t>The proposed system has four modules: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Designing a heartbeat monitoring system.</a:t>
            </a:r>
          </a:p>
          <a:p>
            <a:pPr marL="0" indent="0" algn="jus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Providing security at node level.</a:t>
            </a:r>
          </a:p>
          <a:p>
            <a:pPr marL="0" indent="0" algn="just">
              <a:buNone/>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Uploading encrypted data into cloud.</a:t>
            </a:r>
          </a:p>
          <a:p>
            <a:pPr marL="0" indent="0" algn="just">
              <a:buNone/>
            </a:pP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Accessing the data through webpage.</a:t>
            </a:r>
          </a:p>
          <a:p>
            <a:pPr marL="0" indent="0" algn="just">
              <a:buNone/>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sz="2400" dirty="0"/>
          </a:p>
        </p:txBody>
      </p:sp>
      <p:sp>
        <p:nvSpPr>
          <p:cNvPr id="6" name="Slide Number Placeholder 5">
            <a:extLst>
              <a:ext uri="{FF2B5EF4-FFF2-40B4-BE49-F238E27FC236}">
                <a16:creationId xmlns:a16="http://schemas.microsoft.com/office/drawing/2014/main" id="{40486790-3BA7-47F6-8BB1-F084569E6191}"/>
              </a:ext>
            </a:extLst>
          </p:cNvPr>
          <p:cNvSpPr>
            <a:spLocks noGrp="1"/>
          </p:cNvSpPr>
          <p:nvPr>
            <p:ph type="sldNum" sz="quarter" idx="12"/>
          </p:nvPr>
        </p:nvSpPr>
        <p:spPr>
          <a:xfrm>
            <a:off x="9152467" y="6032755"/>
            <a:ext cx="2743200" cy="365125"/>
          </a:xfrm>
        </p:spPr>
        <p:txBody>
          <a:bodyPr/>
          <a:lstStyle/>
          <a:p>
            <a:fld id="{224494A7-FA0B-4C68-B8D9-388686FF8B48}" type="slidenum">
              <a:rPr lang="en-IN" sz="3200" b="1" smtClean="0"/>
              <a:t>7</a:t>
            </a:fld>
            <a:endParaRPr lang="en-IN" sz="3200" b="1" dirty="0"/>
          </a:p>
        </p:txBody>
      </p:sp>
    </p:spTree>
    <p:extLst>
      <p:ext uri="{BB962C8B-B14F-4D97-AF65-F5344CB8AC3E}">
        <p14:creationId xmlns:p14="http://schemas.microsoft.com/office/powerpoint/2010/main" val="77835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9384-A2F0-494A-8D40-B1CFB8C79693}"/>
              </a:ext>
            </a:extLst>
          </p:cNvPr>
          <p:cNvSpPr>
            <a:spLocks noGrp="1"/>
          </p:cNvSpPr>
          <p:nvPr>
            <p:ph type="title"/>
          </p:nvPr>
        </p:nvSpPr>
        <p:spPr>
          <a:xfrm>
            <a:off x="1584602" y="232384"/>
            <a:ext cx="8596668" cy="964707"/>
          </a:xfrm>
        </p:spPr>
        <p:txBody>
          <a:bodyPr>
            <a:normAutofit/>
          </a:bodyPr>
          <a:lstStyle/>
          <a:p>
            <a:pPr algn="ctr"/>
            <a:r>
              <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rPr>
              <a:t>SYSTEM ARCHITECTURE</a:t>
            </a:r>
          </a:p>
        </p:txBody>
      </p:sp>
      <p:pic>
        <p:nvPicPr>
          <p:cNvPr id="8" name="Content Placeholder 7">
            <a:extLst>
              <a:ext uri="{FF2B5EF4-FFF2-40B4-BE49-F238E27FC236}">
                <a16:creationId xmlns:a16="http://schemas.microsoft.com/office/drawing/2014/main" id="{FD8A7653-6A69-4207-8414-6364A20F4DF8}"/>
              </a:ext>
            </a:extLst>
          </p:cNvPr>
          <p:cNvPicPr>
            <a:picLocks noGrp="1" noChangeAspect="1"/>
          </p:cNvPicPr>
          <p:nvPr>
            <p:ph idx="1"/>
          </p:nvPr>
        </p:nvPicPr>
        <p:blipFill rotWithShape="1">
          <a:blip r:embed="rId2"/>
          <a:srcRect l="34401" t="30341" r="17249" b="12784"/>
          <a:stretch/>
        </p:blipFill>
        <p:spPr>
          <a:xfrm>
            <a:off x="2050742" y="1379654"/>
            <a:ext cx="7794595" cy="5159258"/>
          </a:xfrm>
        </p:spPr>
      </p:pic>
      <p:sp>
        <p:nvSpPr>
          <p:cNvPr id="5" name="Slide Number Placeholder 4">
            <a:extLst>
              <a:ext uri="{FF2B5EF4-FFF2-40B4-BE49-F238E27FC236}">
                <a16:creationId xmlns:a16="http://schemas.microsoft.com/office/drawing/2014/main" id="{ECF39784-77B3-40E4-9FFD-D0DD10983882}"/>
              </a:ext>
            </a:extLst>
          </p:cNvPr>
          <p:cNvSpPr>
            <a:spLocks noGrp="1"/>
          </p:cNvSpPr>
          <p:nvPr>
            <p:ph type="sldNum" sz="quarter" idx="12"/>
          </p:nvPr>
        </p:nvSpPr>
        <p:spPr>
          <a:xfrm>
            <a:off x="9135533" y="6173787"/>
            <a:ext cx="2743200" cy="365125"/>
          </a:xfrm>
        </p:spPr>
        <p:txBody>
          <a:bodyPr/>
          <a:lstStyle/>
          <a:p>
            <a:fld id="{224494A7-FA0B-4C68-B8D9-388686FF8B48}" type="slidenum">
              <a:rPr lang="en-IN" sz="3200" b="1" smtClean="0"/>
              <a:t>8</a:t>
            </a:fld>
            <a:endParaRPr lang="en-IN" sz="3200" b="1" dirty="0"/>
          </a:p>
        </p:txBody>
      </p:sp>
    </p:spTree>
    <p:extLst>
      <p:ext uri="{BB962C8B-B14F-4D97-AF65-F5344CB8AC3E}">
        <p14:creationId xmlns:p14="http://schemas.microsoft.com/office/powerpoint/2010/main" val="144012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B3A9-CCFF-4598-8F47-B84252AEDB74}"/>
              </a:ext>
            </a:extLst>
          </p:cNvPr>
          <p:cNvSpPr>
            <a:spLocks noGrp="1"/>
          </p:cNvSpPr>
          <p:nvPr>
            <p:ph type="title"/>
          </p:nvPr>
        </p:nvSpPr>
        <p:spPr>
          <a:xfrm>
            <a:off x="1450392" y="279901"/>
            <a:ext cx="9291215" cy="1049235"/>
          </a:xfrm>
        </p:spPr>
        <p:txBody>
          <a:bodyPr>
            <a:normAutofit/>
          </a:bodyPr>
          <a:lstStyle/>
          <a:p>
            <a:pPr algn="ctr"/>
            <a:r>
              <a:rPr lang="en-US" sz="4000" b="1" dirty="0">
                <a:solidFill>
                  <a:schemeClr val="accent3">
                    <a:lumMod val="40000"/>
                    <a:lumOff val="60000"/>
                  </a:schemeClr>
                </a:solidFill>
                <a:latin typeface="Times New Roman" panose="02020603050405020304" pitchFamily="18" charset="0"/>
                <a:cs typeface="Times New Roman" panose="02020603050405020304" pitchFamily="18" charset="0"/>
              </a:rPr>
              <a:t>ECC ALGORITHM</a:t>
            </a:r>
            <a:endParaRPr lang="en-IN" sz="40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618141-4C4A-4530-BB4C-D0FE288EBBE4}"/>
              </a:ext>
            </a:extLst>
          </p:cNvPr>
          <p:cNvSpPr>
            <a:spLocks noGrp="1"/>
          </p:cNvSpPr>
          <p:nvPr>
            <p:ph idx="1"/>
          </p:nvPr>
        </p:nvSpPr>
        <p:spPr>
          <a:xfrm>
            <a:off x="1130796" y="1668273"/>
            <a:ext cx="5616233" cy="4419260"/>
          </a:xfrm>
        </p:spPr>
        <p:txBody>
          <a:bodyPr>
            <a:normAutofit fontScale="77500" lnSpcReduction="20000"/>
          </a:bodyPr>
          <a:lstStyle/>
          <a:p>
            <a:pPr algn="just"/>
            <a:r>
              <a:rPr lang="en-IN" sz="3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Elliptic Curve </a:t>
            </a:r>
            <a:r>
              <a:rPr lang="en-IN" sz="3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IN" sz="3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ryptography (ECC) is an approach to public-key cryptography based on the algebraic structure of elliptic curves over finite fields.</a:t>
            </a:r>
          </a:p>
          <a:p>
            <a:pPr algn="just"/>
            <a:r>
              <a:rPr lang="en-IN" sz="3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trapdoor function is a function that is easy to compute in one direction, yet difficult to compute in the opposite direction (finding its inverse) without special information, called the "trapdoor". </a:t>
            </a:r>
            <a:endParaRPr lang="en-IN" sz="3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3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Key generation is an important part where we have to generate both public key and private key. The sender will be encrypting the message with receiver’s public key and the receiver will decrypt using its private key.</a:t>
            </a:r>
          </a:p>
          <a:p>
            <a:endParaRPr lang="en-IN" dirty="0"/>
          </a:p>
        </p:txBody>
      </p:sp>
      <p:pic>
        <p:nvPicPr>
          <p:cNvPr id="4" name="Content Placeholder 4">
            <a:extLst>
              <a:ext uri="{FF2B5EF4-FFF2-40B4-BE49-F238E27FC236}">
                <a16:creationId xmlns:a16="http://schemas.microsoft.com/office/drawing/2014/main" id="{AEDF23EA-EA81-4FF6-96C5-B7853424DD44}"/>
              </a:ext>
            </a:extLst>
          </p:cNvPr>
          <p:cNvPicPr>
            <a:picLocks noChangeAspect="1"/>
          </p:cNvPicPr>
          <p:nvPr/>
        </p:nvPicPr>
        <p:blipFill rotWithShape="1">
          <a:blip r:embed="rId2"/>
          <a:srcRect l="37730" t="24422" r="35634" b="27453"/>
          <a:stretch/>
        </p:blipFill>
        <p:spPr>
          <a:xfrm>
            <a:off x="7113974" y="1682029"/>
            <a:ext cx="4648939" cy="4321428"/>
          </a:xfrm>
          <a:prstGeom prst="rect">
            <a:avLst/>
          </a:prstGeom>
        </p:spPr>
      </p:pic>
      <p:sp>
        <p:nvSpPr>
          <p:cNvPr id="7" name="Slide Number Placeholder 6">
            <a:extLst>
              <a:ext uri="{FF2B5EF4-FFF2-40B4-BE49-F238E27FC236}">
                <a16:creationId xmlns:a16="http://schemas.microsoft.com/office/drawing/2014/main" id="{695A7352-5FD9-47BD-A165-0B6E21695ABD}"/>
              </a:ext>
            </a:extLst>
          </p:cNvPr>
          <p:cNvSpPr>
            <a:spLocks noGrp="1"/>
          </p:cNvSpPr>
          <p:nvPr>
            <p:ph type="sldNum" sz="quarter" idx="12"/>
          </p:nvPr>
        </p:nvSpPr>
        <p:spPr>
          <a:xfrm>
            <a:off x="9271000" y="6212974"/>
            <a:ext cx="2743200" cy="365125"/>
          </a:xfrm>
        </p:spPr>
        <p:txBody>
          <a:bodyPr/>
          <a:lstStyle/>
          <a:p>
            <a:fld id="{224494A7-FA0B-4C68-B8D9-388686FF8B48}" type="slidenum">
              <a:rPr lang="en-IN" sz="3200" b="1" smtClean="0"/>
              <a:t>9</a:t>
            </a:fld>
            <a:endParaRPr lang="en-IN" sz="3200" b="1" dirty="0"/>
          </a:p>
        </p:txBody>
      </p:sp>
    </p:spTree>
    <p:extLst>
      <p:ext uri="{BB962C8B-B14F-4D97-AF65-F5344CB8AC3E}">
        <p14:creationId xmlns:p14="http://schemas.microsoft.com/office/powerpoint/2010/main" val="73632462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1528</TotalTime>
  <Words>1797</Words>
  <Application>Microsoft Office PowerPoint</Application>
  <PresentationFormat>Widescreen</PresentationFormat>
  <Paragraphs>178</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Cambria Math</vt:lpstr>
      <vt:lpstr>Corbel</vt:lpstr>
      <vt:lpstr>Microsoft Sans Serif</vt:lpstr>
      <vt:lpstr>Times New Roman</vt:lpstr>
      <vt:lpstr>Wingdings</vt:lpstr>
      <vt:lpstr>Wingdings 3</vt:lpstr>
      <vt:lpstr>Depth</vt:lpstr>
      <vt:lpstr>A  NODE-LEVEL  SECURITY  ALGORITHM  FOR  CLOUD  ASSISTED - IoT  Project Batch - A14 </vt:lpstr>
      <vt:lpstr>CONTENTS</vt:lpstr>
      <vt:lpstr>ABSTRACT</vt:lpstr>
      <vt:lpstr>INTRODUCTION</vt:lpstr>
      <vt:lpstr>SYSTEM REQUIREMENTS</vt:lpstr>
      <vt:lpstr>EXISTING SYSTEM</vt:lpstr>
      <vt:lpstr>PROPOSED SYSTEM</vt:lpstr>
      <vt:lpstr>SYSTEM ARCHITECTURE</vt:lpstr>
      <vt:lpstr>ECC ALGORITHM</vt:lpstr>
      <vt:lpstr>EC ELGAMAL ALGORITHM</vt:lpstr>
      <vt:lpstr>MESSAGE ENCODING ALGORITHM</vt:lpstr>
      <vt:lpstr>PowerPoint Presentation</vt:lpstr>
      <vt:lpstr>DESIGNING A HEART BEAT MONITORING SYSTEM</vt:lpstr>
      <vt:lpstr>PULSE SENSOR</vt:lpstr>
      <vt:lpstr>PROVIDING SECURITY AT NODE-LEVEL</vt:lpstr>
      <vt:lpstr>UPLOADING DATA TO THE CLOUD PLATFORM</vt:lpstr>
      <vt:lpstr>ACCESSING THE DATA THROUGH WEBPAGE</vt:lpstr>
      <vt:lpstr>HOMEPAGE</vt:lpstr>
      <vt:lpstr>ABOUT PAGE</vt:lpstr>
      <vt:lpstr>REGISTRATION</vt:lpstr>
      <vt:lpstr>LOGIN</vt:lpstr>
      <vt:lpstr>USER PAGE</vt:lpstr>
      <vt:lpstr>USER DASHBOARD</vt:lpstr>
      <vt:lpstr>KEY PAGE</vt:lpstr>
      <vt:lpstr>CONTACT US PAGE</vt:lpstr>
      <vt:lpstr>CLASS DIAGRAM</vt:lpstr>
      <vt:lpstr>USECASE DIAGRAM</vt:lpstr>
      <vt:lpstr>SEQUENCE DIAGRAM</vt:lpstr>
      <vt:lpstr>ALGORITHM FLOWCHART</vt:lpstr>
      <vt:lpstr>ADVANTAGES</vt:lpstr>
      <vt:lpstr>DISADVANTAGES</vt:lpstr>
      <vt:lpstr>CONCLUSION</vt:lpstr>
      <vt:lpstr>REFERNCES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Node-level Power Aware Security Algorithm for Cloud Assisted-IoT </dc:title>
  <dc:creator>lakshmi89547@gmail.com</dc:creator>
  <cp:lastModifiedBy>gollusireeshadevi@gmail.com</cp:lastModifiedBy>
  <cp:revision>66</cp:revision>
  <dcterms:created xsi:type="dcterms:W3CDTF">2021-12-28T09:21:15Z</dcterms:created>
  <dcterms:modified xsi:type="dcterms:W3CDTF">2022-06-20T14:23:40Z</dcterms:modified>
</cp:coreProperties>
</file>